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71" r:id="rId5"/>
    <p:sldId id="272" r:id="rId6"/>
    <p:sldId id="273" r:id="rId7"/>
    <p:sldId id="274" r:id="rId8"/>
    <p:sldId id="275" r:id="rId9"/>
    <p:sldId id="276" r:id="rId10"/>
    <p:sldId id="277" r:id="rId11"/>
    <p:sldId id="278" r:id="rId12"/>
    <p:sldId id="279" r:id="rId13"/>
    <p:sldId id="280" r:id="rId14"/>
    <p:sldId id="282" r:id="rId15"/>
    <p:sldId id="283" r:id="rId16"/>
    <p:sldId id="284" r:id="rId17"/>
    <p:sldId id="285" r:id="rId18"/>
    <p:sldId id="286" r:id="rId19"/>
  </p:sldIdLst>
  <p:sldSz cx="18288000" cy="10287000"/>
  <p:notesSz cx="6858000" cy="9144000"/>
  <p:embeddedFontLst>
    <p:embeddedFont>
      <p:font typeface="Nunito" pitchFamily="2" charset="0"/>
      <p:regular r:id="rId20"/>
      <p:bold r:id="rId21"/>
      <p:italic r:id="rId22"/>
      <p:boldItalic r:id="rId23"/>
    </p:embeddedFont>
    <p:embeddedFont>
      <p:font typeface="Nunito Bold" charset="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FE9993-AD84-EED9-548A-88E6A9E5C5DB}" name="Olaya" initials="Ol" userId="S::olaya@tapestry.net::a6230f9a-de94-44d4-a9b6-d9069705af4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7" d="100"/>
          <a:sy n="77" d="100"/>
        </p:scale>
        <p:origin x="70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viewProps" Target="viewProps.xml"/><Relationship Id="rId30"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mailto:customer.service@eyfs.info"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s://tapestry.info/security/?utm_source=introductory_presentation&amp;utm_medium=ppt"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play.google.com/store/apps/details?id=com.fsf.tapestryandroid&amp;hl=en_GB" TargetMode="External"/><Relationship Id="rId3" Type="http://schemas.openxmlformats.org/officeDocument/2006/relationships/image" Target="../media/image3.png"/><Relationship Id="rId7" Type="http://schemas.openxmlformats.org/officeDocument/2006/relationships/image" Target="../media/image27.svg"/><Relationship Id="rId12"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hyperlink" Target="https://www.amazon.com/gp/product/B0GK1D15MW" TargetMode="External"/><Relationship Id="rId5" Type="http://schemas.openxmlformats.org/officeDocument/2006/relationships/hyperlink" Target="https://apps.apple.com/gb/app/tapestry-journal/id1442916401" TargetMode="External"/><Relationship Id="rId10" Type="http://schemas.openxmlformats.org/officeDocument/2006/relationships/image" Target="../media/image29.png"/><Relationship Id="rId4" Type="http://schemas.openxmlformats.org/officeDocument/2006/relationships/hyperlink" Target="https://tapestryjournal.com" TargetMode="External"/><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tapestry.info/parents-carers/?utm_source=introductory_presentation&amp;utm_medium=pp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4E035F7-E75F-A1F9-E066-9CC6218AD5B6}"/>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9684AAE9-3B27-0410-1B5A-DF2D2C6CD511}"/>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0E03BAC2-006F-62DE-39CA-83FBCDDD29EA}"/>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63067BF0-E7CA-67F9-E476-F9D26E7228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18" name="Group 17">
            <a:extLst>
              <a:ext uri="{FF2B5EF4-FFF2-40B4-BE49-F238E27FC236}">
                <a16:creationId xmlns:a16="http://schemas.microsoft.com/office/drawing/2014/main" id="{34D14B45-70B8-5B3C-516C-FA33CD245537}"/>
              </a:ext>
            </a:extLst>
          </p:cNvPr>
          <p:cNvGrpSpPr/>
          <p:nvPr/>
        </p:nvGrpSpPr>
        <p:grpSpPr>
          <a:xfrm>
            <a:off x="1981200" y="1800372"/>
            <a:ext cx="13868400" cy="6657152"/>
            <a:chOff x="1752600" y="1762948"/>
            <a:chExt cx="14091431" cy="6761104"/>
          </a:xfrm>
        </p:grpSpPr>
        <p:grpSp>
          <p:nvGrpSpPr>
            <p:cNvPr id="8" name="Group 4">
              <a:extLst>
                <a:ext uri="{FF2B5EF4-FFF2-40B4-BE49-F238E27FC236}">
                  <a16:creationId xmlns:a16="http://schemas.microsoft.com/office/drawing/2014/main" id="{84FE11BE-DDFC-5A54-A417-87AAA7EFB774}"/>
                </a:ext>
              </a:extLst>
            </p:cNvPr>
            <p:cNvGrpSpPr/>
            <p:nvPr/>
          </p:nvGrpSpPr>
          <p:grpSpPr>
            <a:xfrm>
              <a:off x="5732142" y="3323103"/>
              <a:ext cx="10111889" cy="3515827"/>
              <a:chOff x="0" y="0"/>
              <a:chExt cx="2337698" cy="812800"/>
            </a:xfrm>
          </p:grpSpPr>
          <p:sp>
            <p:nvSpPr>
              <p:cNvPr id="14" name="Freeform 5">
                <a:extLst>
                  <a:ext uri="{FF2B5EF4-FFF2-40B4-BE49-F238E27FC236}">
                    <a16:creationId xmlns:a16="http://schemas.microsoft.com/office/drawing/2014/main" id="{61E9ABE0-4590-5A14-F4E7-FA96759E1852}"/>
                  </a:ext>
                </a:extLst>
              </p:cNvPr>
              <p:cNvSpPr/>
              <p:nvPr/>
            </p:nvSpPr>
            <p:spPr>
              <a:xfrm>
                <a:off x="0" y="0"/>
                <a:ext cx="2337698" cy="812800"/>
              </a:xfrm>
              <a:custGeom>
                <a:avLst/>
                <a:gdLst/>
                <a:ahLst/>
                <a:cxnLst/>
                <a:rect l="l" t="t" r="r" b="b"/>
                <a:pathLst>
                  <a:path w="2337698" h="812800">
                    <a:moveTo>
                      <a:pt x="39047" y="0"/>
                    </a:moveTo>
                    <a:lnTo>
                      <a:pt x="2298651" y="0"/>
                    </a:lnTo>
                    <a:cubicBezTo>
                      <a:pt x="2309007" y="0"/>
                      <a:pt x="2318939" y="4114"/>
                      <a:pt x="2326262" y="11437"/>
                    </a:cubicBezTo>
                    <a:cubicBezTo>
                      <a:pt x="2333584" y="18759"/>
                      <a:pt x="2337698" y="28691"/>
                      <a:pt x="2337698" y="39047"/>
                    </a:cubicBezTo>
                    <a:lnTo>
                      <a:pt x="2337698" y="773753"/>
                    </a:lnTo>
                    <a:cubicBezTo>
                      <a:pt x="2337698" y="784109"/>
                      <a:pt x="2333584" y="794041"/>
                      <a:pt x="2326262" y="801363"/>
                    </a:cubicBezTo>
                    <a:cubicBezTo>
                      <a:pt x="2318939" y="808686"/>
                      <a:pt x="2309007" y="812800"/>
                      <a:pt x="2298651" y="812800"/>
                    </a:cubicBezTo>
                    <a:lnTo>
                      <a:pt x="39047" y="812800"/>
                    </a:lnTo>
                    <a:cubicBezTo>
                      <a:pt x="28691" y="812800"/>
                      <a:pt x="18759" y="808686"/>
                      <a:pt x="11437" y="801363"/>
                    </a:cubicBezTo>
                    <a:cubicBezTo>
                      <a:pt x="4114" y="794041"/>
                      <a:pt x="0" y="784109"/>
                      <a:pt x="0" y="773753"/>
                    </a:cubicBezTo>
                    <a:lnTo>
                      <a:pt x="0" y="39047"/>
                    </a:lnTo>
                    <a:cubicBezTo>
                      <a:pt x="0" y="28691"/>
                      <a:pt x="4114" y="18759"/>
                      <a:pt x="11437" y="11437"/>
                    </a:cubicBezTo>
                    <a:cubicBezTo>
                      <a:pt x="18759" y="4114"/>
                      <a:pt x="28691" y="0"/>
                      <a:pt x="39047" y="0"/>
                    </a:cubicBezTo>
                    <a:close/>
                  </a:path>
                </a:pathLst>
              </a:custGeom>
              <a:solidFill>
                <a:srgbClr val="FFFFFF"/>
              </a:solidFill>
            </p:spPr>
            <p:txBody>
              <a:bodyPr/>
              <a:lstStyle/>
              <a:p>
                <a:endParaRPr lang="en-GB" noProof="0" dirty="0"/>
              </a:p>
            </p:txBody>
          </p:sp>
          <p:sp>
            <p:nvSpPr>
              <p:cNvPr id="15" name="TextBox 6">
                <a:extLst>
                  <a:ext uri="{FF2B5EF4-FFF2-40B4-BE49-F238E27FC236}">
                    <a16:creationId xmlns:a16="http://schemas.microsoft.com/office/drawing/2014/main" id="{E9BBE41B-A403-14D4-BFFE-DA1311D814FE}"/>
                  </a:ext>
                </a:extLst>
              </p:cNvPr>
              <p:cNvSpPr txBox="1"/>
              <p:nvPr/>
            </p:nvSpPr>
            <p:spPr>
              <a:xfrm>
                <a:off x="0" y="-38100"/>
                <a:ext cx="2337698" cy="850900"/>
              </a:xfrm>
              <a:prstGeom prst="rect">
                <a:avLst/>
              </a:prstGeom>
            </p:spPr>
            <p:txBody>
              <a:bodyPr lIns="50800" tIns="50800" rIns="50800" bIns="50800" rtlCol="0" anchor="ctr"/>
              <a:lstStyle/>
              <a:p>
                <a:pPr algn="l">
                  <a:lnSpc>
                    <a:spcPts val="2660"/>
                  </a:lnSpc>
                </a:pPr>
                <a:endParaRPr lang="en-GB" noProof="0" dirty="0"/>
              </a:p>
            </p:txBody>
          </p:sp>
        </p:grpSp>
        <p:sp>
          <p:nvSpPr>
            <p:cNvPr id="11" name="TextBox 11">
              <a:extLst>
                <a:ext uri="{FF2B5EF4-FFF2-40B4-BE49-F238E27FC236}">
                  <a16:creationId xmlns:a16="http://schemas.microsoft.com/office/drawing/2014/main" id="{E5463757-99FF-8577-B369-15B0CF0ACEA2}"/>
                </a:ext>
              </a:extLst>
            </p:cNvPr>
            <p:cNvSpPr txBox="1"/>
            <p:nvPr/>
          </p:nvSpPr>
          <p:spPr>
            <a:xfrm>
              <a:off x="8872372" y="4124121"/>
              <a:ext cx="6429680" cy="1908186"/>
            </a:xfrm>
            <a:prstGeom prst="rect">
              <a:avLst/>
            </a:prstGeom>
          </p:spPr>
          <p:txBody>
            <a:bodyPr wrap="square" lIns="0" tIns="0" rIns="0" bIns="0" rtlCol="0" anchor="t">
              <a:spAutoFit/>
            </a:bodyPr>
            <a:lstStyle/>
            <a:p>
              <a:pPr algn="l">
                <a:lnSpc>
                  <a:spcPts val="7477"/>
                </a:lnSpc>
              </a:pPr>
              <a:r>
                <a:rPr lang="en-GB" sz="5086" b="1" spc="86" noProof="0" dirty="0">
                  <a:solidFill>
                    <a:srgbClr val="812373"/>
                  </a:solidFill>
                  <a:latin typeface="Nunito Bold"/>
                  <a:ea typeface="Nunito Bold"/>
                  <a:cs typeface="Nunito Bold"/>
                  <a:sym typeface="Nunito Bold"/>
                </a:rPr>
                <a:t>Tapestry Childhood Education Platform</a:t>
              </a:r>
            </a:p>
          </p:txBody>
        </p:sp>
        <p:pic>
          <p:nvPicPr>
            <p:cNvPr id="17" name="Picture 16">
              <a:extLst>
                <a:ext uri="{FF2B5EF4-FFF2-40B4-BE49-F238E27FC236}">
                  <a16:creationId xmlns:a16="http://schemas.microsoft.com/office/drawing/2014/main" id="{D0DF4A68-2623-50F6-C8D4-5BB5DDE1B9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1762948"/>
              <a:ext cx="6761104" cy="6761104"/>
            </a:xfrm>
            <a:prstGeom prst="rect">
              <a:avLst/>
            </a:prstGeom>
          </p:spPr>
        </p:pic>
      </p:grpSp>
    </p:spTree>
    <p:extLst>
      <p:ext uri="{BB962C8B-B14F-4D97-AF65-F5344CB8AC3E}">
        <p14:creationId xmlns:p14="http://schemas.microsoft.com/office/powerpoint/2010/main" val="137349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1AA27-5CFF-5D49-A432-832709A1E9D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DAB02B7-CE92-30CF-EC3D-AFF05A1E468F}"/>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2C0A7E58-010A-B604-C5DF-4B5569B2E8AC}"/>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7FCE97F3-D3C1-1CAA-262B-FDF8C9B83BA3}"/>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A736A030-9399-088A-EDB3-3F5F4FDC10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EC909D89-53D2-BA4D-549B-A41A6661B32C}"/>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03AE1BF1-3C7F-8F55-0715-D84CF5DF32A3}"/>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6C8D42B4-0EC2-A609-4C0F-FD9CBBE92C0D}"/>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12CDCBD4-F803-B594-31E5-970AA0558C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12" name="TextBox 12">
            <a:extLst>
              <a:ext uri="{FF2B5EF4-FFF2-40B4-BE49-F238E27FC236}">
                <a16:creationId xmlns:a16="http://schemas.microsoft.com/office/drawing/2014/main" id="{02994EEB-B109-9184-00FF-7DEF431BD858}"/>
              </a:ext>
            </a:extLst>
          </p:cNvPr>
          <p:cNvSpPr txBox="1"/>
          <p:nvPr/>
        </p:nvSpPr>
        <p:spPr>
          <a:xfrm>
            <a:off x="1243248" y="1360809"/>
            <a:ext cx="14453452" cy="917279"/>
          </a:xfrm>
          <a:prstGeom prst="rect">
            <a:avLst/>
          </a:prstGeom>
        </p:spPr>
        <p:txBody>
          <a:bodyPr lIns="0" tIns="0" rIns="0" bIns="0" rtlCol="0" anchor="t">
            <a:spAutoFit/>
          </a:bodyPr>
          <a:lstStyle/>
          <a:p>
            <a:pPr algn="l">
              <a:lnSpc>
                <a:spcPts val="7632"/>
              </a:lnSpc>
            </a:pPr>
            <a:r>
              <a:rPr lang="en-GB" sz="5192" b="1" spc="88" noProof="0" dirty="0">
                <a:solidFill>
                  <a:srgbClr val="812373"/>
                </a:solidFill>
                <a:latin typeface="Nunito Bold"/>
                <a:ea typeface="Nunito Bold"/>
                <a:cs typeface="Nunito Bold"/>
                <a:sym typeface="Nunito Bold"/>
              </a:rPr>
              <a:t>A note for settings, childminders and schools</a:t>
            </a:r>
          </a:p>
        </p:txBody>
      </p:sp>
      <p:sp>
        <p:nvSpPr>
          <p:cNvPr id="13" name="TextBox 13">
            <a:extLst>
              <a:ext uri="{FF2B5EF4-FFF2-40B4-BE49-F238E27FC236}">
                <a16:creationId xmlns:a16="http://schemas.microsoft.com/office/drawing/2014/main" id="{ABB597CD-3D7E-491C-89A3-FF4171CA70E6}"/>
              </a:ext>
            </a:extLst>
          </p:cNvPr>
          <p:cNvSpPr txBox="1"/>
          <p:nvPr/>
        </p:nvSpPr>
        <p:spPr>
          <a:xfrm>
            <a:off x="1243248" y="2482166"/>
            <a:ext cx="15009723" cy="4874505"/>
          </a:xfrm>
          <a:prstGeom prst="rect">
            <a:avLst/>
          </a:prstGeom>
        </p:spPr>
        <p:txBody>
          <a:bodyPr lIns="0" tIns="0" rIns="0" bIns="0" rtlCol="0" anchor="t">
            <a:spAutoFit/>
          </a:bodyPr>
          <a:lstStyle/>
          <a:p>
            <a:pPr algn="l">
              <a:lnSpc>
                <a:spcPts val="4339"/>
              </a:lnSpc>
            </a:pPr>
            <a:r>
              <a:rPr lang="en-GB" sz="3099" noProof="0" dirty="0">
                <a:solidFill>
                  <a:srgbClr val="555555"/>
                </a:solidFill>
                <a:latin typeface="Nunito"/>
                <a:ea typeface="Nunito"/>
                <a:cs typeface="Nunito"/>
                <a:sym typeface="Nunito"/>
              </a:rPr>
              <a:t>We have designed this presentation to help you introduce Tapestry to the parents and carers in your community. It makes some assumptions about what you will be using Tapestry for. Please feel free to change or remove any slides that do not apply to your particular set-up. </a:t>
            </a:r>
          </a:p>
          <a:p>
            <a:pPr algn="l">
              <a:lnSpc>
                <a:spcPts val="4339"/>
              </a:lnSpc>
            </a:pPr>
            <a:endParaRPr lang="en-GB" sz="3099" noProof="0" dirty="0">
              <a:solidFill>
                <a:srgbClr val="555555"/>
              </a:solidFill>
              <a:latin typeface="Nunito"/>
              <a:ea typeface="Nunito"/>
              <a:cs typeface="Nunito"/>
              <a:sym typeface="Nunito"/>
            </a:endParaRPr>
          </a:p>
          <a:p>
            <a:pPr algn="l">
              <a:lnSpc>
                <a:spcPts val="4339"/>
              </a:lnSpc>
            </a:pPr>
            <a:r>
              <a:rPr lang="en-GB" sz="3099" noProof="0" dirty="0">
                <a:solidFill>
                  <a:srgbClr val="555555"/>
                </a:solidFill>
                <a:latin typeface="Nunito"/>
                <a:ea typeface="Nunito"/>
                <a:cs typeface="Nunito"/>
                <a:sym typeface="Nunito"/>
              </a:rPr>
              <a:t>If you have any questions or would like to add more information, you can contact us at </a:t>
            </a:r>
            <a:r>
              <a:rPr lang="en-GB" sz="3099" u="sng" noProof="0" dirty="0">
                <a:solidFill>
                  <a:srgbClr val="555555"/>
                </a:solidFill>
                <a:latin typeface="Nunito"/>
                <a:ea typeface="Nunito"/>
                <a:cs typeface="Nunito"/>
                <a:sym typeface="Nunito"/>
                <a:hlinkClick r:id="rId4" tooltip="mailto:customer.service@eyfs.info"/>
              </a:rPr>
              <a:t>customer.service@eyfs.info</a:t>
            </a:r>
          </a:p>
          <a:p>
            <a:pPr algn="l">
              <a:lnSpc>
                <a:spcPts val="4339"/>
              </a:lnSpc>
            </a:pPr>
            <a:endParaRPr lang="en-GB" sz="3099" u="sng" noProof="0" dirty="0">
              <a:solidFill>
                <a:srgbClr val="555555"/>
              </a:solidFill>
              <a:latin typeface="Nunito"/>
              <a:ea typeface="Nunito"/>
              <a:cs typeface="Nunito"/>
              <a:sym typeface="Nunito"/>
              <a:hlinkClick r:id="rId4" tooltip="mailto:customer.service@eyfs.info"/>
            </a:endParaRPr>
          </a:p>
          <a:p>
            <a:pPr algn="l">
              <a:lnSpc>
                <a:spcPts val="4339"/>
              </a:lnSpc>
            </a:pPr>
            <a:r>
              <a:rPr lang="en-GB" sz="3099" noProof="0" dirty="0">
                <a:solidFill>
                  <a:srgbClr val="555555"/>
                </a:solidFill>
                <a:latin typeface="Nunito"/>
                <a:ea typeface="Nunito"/>
                <a:cs typeface="Nunito"/>
                <a:sym typeface="Nunito"/>
              </a:rPr>
              <a:t>The Tapestry Team</a:t>
            </a:r>
          </a:p>
        </p:txBody>
      </p:sp>
      <p:sp>
        <p:nvSpPr>
          <p:cNvPr id="16" name="Freeform 11">
            <a:extLst>
              <a:ext uri="{FF2B5EF4-FFF2-40B4-BE49-F238E27FC236}">
                <a16:creationId xmlns:a16="http://schemas.microsoft.com/office/drawing/2014/main" id="{53BBFC01-333C-4506-3BA8-248A81530A4B}"/>
              </a:ext>
            </a:extLst>
          </p:cNvPr>
          <p:cNvSpPr/>
          <p:nvPr/>
        </p:nvSpPr>
        <p:spPr>
          <a:xfrm>
            <a:off x="11333663" y="6066539"/>
            <a:ext cx="5559713" cy="4269396"/>
          </a:xfrm>
          <a:custGeom>
            <a:avLst/>
            <a:gdLst/>
            <a:ahLst/>
            <a:cxnLst/>
            <a:rect l="l" t="t" r="r" b="b"/>
            <a:pathLst>
              <a:path w="5559713" h="4269396">
                <a:moveTo>
                  <a:pt x="0" y="0"/>
                </a:moveTo>
                <a:lnTo>
                  <a:pt x="5559713" y="0"/>
                </a:lnTo>
                <a:lnTo>
                  <a:pt x="5559713" y="4269396"/>
                </a:lnTo>
                <a:lnTo>
                  <a:pt x="0" y="4269396"/>
                </a:lnTo>
                <a:lnTo>
                  <a:pt x="0" y="0"/>
                </a:lnTo>
                <a:close/>
              </a:path>
            </a:pathLst>
          </a:custGeom>
          <a:blipFill>
            <a:blip r:embed="rId5"/>
            <a:stretch>
              <a:fillRect/>
            </a:stretch>
          </a:blipFill>
        </p:spPr>
        <p:txBody>
          <a:bodyPr/>
          <a:lstStyle/>
          <a:p>
            <a:endParaRPr lang="en-GB" noProof="0" dirty="0"/>
          </a:p>
        </p:txBody>
      </p:sp>
      <p:sp>
        <p:nvSpPr>
          <p:cNvPr id="19" name="TextBox 14">
            <a:extLst>
              <a:ext uri="{FF2B5EF4-FFF2-40B4-BE49-F238E27FC236}">
                <a16:creationId xmlns:a16="http://schemas.microsoft.com/office/drawing/2014/main" id="{90BA62D9-F5A6-F01F-673B-401177B13178}"/>
              </a:ext>
            </a:extLst>
          </p:cNvPr>
          <p:cNvSpPr txBox="1"/>
          <p:nvPr/>
        </p:nvSpPr>
        <p:spPr>
          <a:xfrm>
            <a:off x="1243248" y="7801272"/>
            <a:ext cx="9450010" cy="695155"/>
          </a:xfrm>
          <a:prstGeom prst="rect">
            <a:avLst/>
          </a:prstGeom>
        </p:spPr>
        <p:txBody>
          <a:bodyPr lIns="0" tIns="0" rIns="0" bIns="0" rtlCol="0" anchor="t">
            <a:spAutoFit/>
          </a:bodyPr>
          <a:lstStyle/>
          <a:p>
            <a:pPr algn="l">
              <a:lnSpc>
                <a:spcPts val="5721"/>
              </a:lnSpc>
            </a:pPr>
            <a:r>
              <a:rPr lang="en-GB" sz="3892" b="1" spc="66" noProof="0" dirty="0">
                <a:solidFill>
                  <a:srgbClr val="218694"/>
                </a:solidFill>
                <a:latin typeface="Nunito Bold"/>
                <a:ea typeface="Nunito Bold"/>
                <a:cs typeface="Nunito Bold"/>
                <a:sym typeface="Nunito Bold"/>
              </a:rPr>
              <a:t>P.S: Don’t forget to delete this slide!</a:t>
            </a:r>
          </a:p>
        </p:txBody>
      </p:sp>
    </p:spTree>
    <p:extLst>
      <p:ext uri="{BB962C8B-B14F-4D97-AF65-F5344CB8AC3E}">
        <p14:creationId xmlns:p14="http://schemas.microsoft.com/office/powerpoint/2010/main" val="3152728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0D934-4427-D4B0-03AB-63D014C9A9B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4A66317-55EB-AE4C-7217-6695AA87208D}"/>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CAC6009B-545C-2D18-EB8B-D5FE4AB53E26}"/>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C123081D-2DBD-977E-174E-A8FAAF2EF481}"/>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12FE1BAF-5CC5-0AA0-3CDD-5D885F710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112F8B2C-5858-B336-A906-682F74A6F877}"/>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C5574F4B-B51A-13D3-F0FF-30485A3AEFE0}"/>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71734F21-2C33-6CF9-A380-538BE6EE0B50}"/>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B066D5A0-9517-338E-3FF6-484E9B6349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11" name="TextBox 15">
            <a:extLst>
              <a:ext uri="{FF2B5EF4-FFF2-40B4-BE49-F238E27FC236}">
                <a16:creationId xmlns:a16="http://schemas.microsoft.com/office/drawing/2014/main" id="{BE421E28-5207-3811-54BC-EBFC57378FEF}"/>
              </a:ext>
            </a:extLst>
          </p:cNvPr>
          <p:cNvSpPr txBox="1"/>
          <p:nvPr/>
        </p:nvSpPr>
        <p:spPr>
          <a:xfrm>
            <a:off x="1243248" y="1370334"/>
            <a:ext cx="14453452" cy="845297"/>
          </a:xfrm>
          <a:prstGeom prst="rect">
            <a:avLst/>
          </a:prstGeom>
        </p:spPr>
        <p:txBody>
          <a:bodyPr lIns="0" tIns="0" rIns="0" bIns="0" rtlCol="0" anchor="t">
            <a:spAutoFit/>
          </a:bodyPr>
          <a:lstStyle/>
          <a:p>
            <a:pPr algn="l">
              <a:lnSpc>
                <a:spcPts val="7044"/>
              </a:lnSpc>
            </a:pPr>
            <a:r>
              <a:rPr lang="en-GB" sz="4792" b="1" spc="81" noProof="0" dirty="0">
                <a:solidFill>
                  <a:srgbClr val="812373"/>
                </a:solidFill>
                <a:latin typeface="Nunito Bold"/>
                <a:ea typeface="Nunito Bold"/>
                <a:cs typeface="Nunito Bold"/>
                <a:sym typeface="Nunito Bold"/>
              </a:rPr>
              <a:t>What is Tapestry Childhood Education Platform?</a:t>
            </a:r>
          </a:p>
        </p:txBody>
      </p:sp>
      <p:sp>
        <p:nvSpPr>
          <p:cNvPr id="14" name="TextBox 16">
            <a:extLst>
              <a:ext uri="{FF2B5EF4-FFF2-40B4-BE49-F238E27FC236}">
                <a16:creationId xmlns:a16="http://schemas.microsoft.com/office/drawing/2014/main" id="{517D0FC6-1C7B-B5AA-1DB7-3DB83B2C59EB}"/>
              </a:ext>
            </a:extLst>
          </p:cNvPr>
          <p:cNvSpPr txBox="1"/>
          <p:nvPr/>
        </p:nvSpPr>
        <p:spPr>
          <a:xfrm>
            <a:off x="1243248" y="2517192"/>
            <a:ext cx="13977486" cy="530861"/>
          </a:xfrm>
          <a:prstGeom prst="rect">
            <a:avLst/>
          </a:prstGeom>
        </p:spPr>
        <p:txBody>
          <a:bodyPr lIns="0" tIns="0" rIns="0" bIns="0" rtlCol="0" anchor="t">
            <a:spAutoFit/>
          </a:bodyPr>
          <a:lstStyle/>
          <a:p>
            <a:pPr algn="l">
              <a:lnSpc>
                <a:spcPts val="4339"/>
              </a:lnSpc>
            </a:pPr>
            <a:r>
              <a:rPr lang="en-GB" sz="3099" noProof="0" dirty="0">
                <a:solidFill>
                  <a:srgbClr val="555555"/>
                </a:solidFill>
                <a:latin typeface="Nunito"/>
                <a:ea typeface="Nunito"/>
                <a:cs typeface="Nunito"/>
                <a:sym typeface="Nunito"/>
              </a:rPr>
              <a:t>Tapestry is an online system that supports us with:</a:t>
            </a:r>
          </a:p>
        </p:txBody>
      </p:sp>
      <p:sp>
        <p:nvSpPr>
          <p:cNvPr id="15" name="TextBox 17">
            <a:extLst>
              <a:ext uri="{FF2B5EF4-FFF2-40B4-BE49-F238E27FC236}">
                <a16:creationId xmlns:a16="http://schemas.microsoft.com/office/drawing/2014/main" id="{333B87C6-0275-7BFC-AA60-2992A9A2FA42}"/>
              </a:ext>
            </a:extLst>
          </p:cNvPr>
          <p:cNvSpPr txBox="1"/>
          <p:nvPr/>
        </p:nvSpPr>
        <p:spPr>
          <a:xfrm>
            <a:off x="1243248" y="3496129"/>
            <a:ext cx="8498089" cy="6045245"/>
          </a:xfrm>
          <a:prstGeom prst="rect">
            <a:avLst/>
          </a:prstGeom>
        </p:spPr>
        <p:txBody>
          <a:bodyPr wrap="square" lIns="0" tIns="0" rIns="0" bIns="0" rtlCol="0" anchor="t">
            <a:spAutoFit/>
          </a:bodyPr>
          <a:lstStyle/>
          <a:p>
            <a:pPr marL="668655" lvl="1" indent="-334010">
              <a:lnSpc>
                <a:spcPts val="4339"/>
              </a:lnSpc>
              <a:buFont typeface="Arial"/>
              <a:buChar char="•"/>
            </a:pPr>
            <a:r>
              <a:rPr lang="en-GB" sz="3050" noProof="0" dirty="0">
                <a:solidFill>
                  <a:srgbClr val="555555"/>
                </a:solidFill>
                <a:latin typeface="Nunito"/>
                <a:ea typeface="Nunito"/>
                <a:cs typeface="Nunito"/>
                <a:sym typeface="Nunito"/>
              </a:rPr>
              <a:t>Documenting and celebrating each child's unique learning and development</a:t>
            </a:r>
            <a:endParaRPr lang="en-GB" sz="3050" noProof="0" dirty="0">
              <a:solidFill>
                <a:srgbClr val="555555"/>
              </a:solidFill>
              <a:latin typeface="Nunito"/>
              <a:ea typeface="Nunito"/>
              <a:cs typeface="Nunito"/>
            </a:endParaRPr>
          </a:p>
          <a:p>
            <a:pPr marL="668655" lvl="1" indent="-334010" algn="l">
              <a:lnSpc>
                <a:spcPts val="4339"/>
              </a:lnSpc>
              <a:buFont typeface="Arial"/>
              <a:buChar char="•"/>
            </a:pPr>
            <a:r>
              <a:rPr lang="en-GB" sz="3099" noProof="0" dirty="0">
                <a:solidFill>
                  <a:srgbClr val="555555"/>
                </a:solidFill>
                <a:latin typeface="Nunito"/>
                <a:ea typeface="Nunito"/>
                <a:cs typeface="Nunito"/>
                <a:sym typeface="Nunito"/>
              </a:rPr>
              <a:t>Working in partnership with families and carers</a:t>
            </a:r>
            <a:endParaRPr lang="en-GB" sz="3099" noProof="0" dirty="0">
              <a:solidFill>
                <a:srgbClr val="555555"/>
              </a:solidFill>
              <a:latin typeface="Nunito"/>
              <a:ea typeface="Nunito"/>
              <a:cs typeface="Nunito"/>
            </a:endParaRPr>
          </a:p>
          <a:p>
            <a:pPr marL="668655" lvl="1" indent="-334010" algn="l">
              <a:lnSpc>
                <a:spcPts val="4339"/>
              </a:lnSpc>
              <a:buFont typeface="Arial"/>
              <a:buChar char="•"/>
            </a:pPr>
            <a:r>
              <a:rPr lang="en-GB" sz="3099" noProof="0" dirty="0">
                <a:solidFill>
                  <a:srgbClr val="555555"/>
                </a:solidFill>
                <a:latin typeface="Nunito"/>
                <a:ea typeface="Nunito"/>
                <a:cs typeface="Nunito"/>
                <a:sym typeface="Nunito"/>
              </a:rPr>
              <a:t>Developing a child-centred approach to planning and assessment</a:t>
            </a:r>
            <a:endParaRPr lang="en-GB" sz="3099" noProof="0" dirty="0">
              <a:solidFill>
                <a:srgbClr val="555555"/>
              </a:solidFill>
              <a:latin typeface="Nunito"/>
              <a:ea typeface="Nunito"/>
              <a:cs typeface="Nunito"/>
            </a:endParaRPr>
          </a:p>
          <a:p>
            <a:pPr marL="668655" lvl="1" indent="-334010" algn="l">
              <a:lnSpc>
                <a:spcPts val="4339"/>
              </a:lnSpc>
              <a:buFont typeface="Arial"/>
              <a:buChar char="•"/>
            </a:pPr>
            <a:r>
              <a:rPr lang="en-GB" sz="3050" noProof="0" dirty="0">
                <a:solidFill>
                  <a:srgbClr val="555555"/>
                </a:solidFill>
                <a:latin typeface="Nunito"/>
                <a:ea typeface="Nunito"/>
                <a:cs typeface="Nunito"/>
                <a:sym typeface="Nunito"/>
              </a:rPr>
              <a:t>Nursery management processes, with booking, invoicing and in-app attendance registers</a:t>
            </a:r>
            <a:endParaRPr lang="en-GB" sz="3050" noProof="0" dirty="0">
              <a:solidFill>
                <a:srgbClr val="555555"/>
              </a:solidFill>
              <a:latin typeface="Nunito"/>
              <a:ea typeface="Nunito"/>
              <a:cs typeface="Nunito"/>
            </a:endParaRPr>
          </a:p>
          <a:p>
            <a:pPr marL="668655" lvl="1" indent="-334010">
              <a:lnSpc>
                <a:spcPts val="4339"/>
              </a:lnSpc>
              <a:buFont typeface="Arial,Sans-Serif"/>
              <a:buChar char="•"/>
            </a:pPr>
            <a:r>
              <a:rPr lang="en-GB" sz="3100" noProof="0" dirty="0">
                <a:solidFill>
                  <a:srgbClr val="555555"/>
                </a:solidFill>
                <a:latin typeface="Nunito"/>
                <a:ea typeface="Nunito"/>
                <a:cs typeface="Nunito"/>
              </a:rPr>
              <a:t>Supporting our staff to elevate our provision</a:t>
            </a:r>
            <a:endParaRPr lang="en-GB" sz="3100" noProof="0" dirty="0">
              <a:solidFill>
                <a:srgbClr val="000000"/>
              </a:solidFill>
              <a:latin typeface="Nunito"/>
              <a:ea typeface="Nunito"/>
              <a:cs typeface="Nunito"/>
            </a:endParaRPr>
          </a:p>
          <a:p>
            <a:pPr marL="668655" lvl="1" indent="-334010">
              <a:lnSpc>
                <a:spcPts val="4339"/>
              </a:lnSpc>
              <a:buFont typeface="Arial"/>
              <a:buChar char="•"/>
            </a:pPr>
            <a:endParaRPr lang="en-GB" sz="3050" noProof="0" dirty="0">
              <a:solidFill>
                <a:srgbClr val="555555"/>
              </a:solidFill>
              <a:latin typeface="Nunito"/>
              <a:ea typeface="Nunito"/>
              <a:cs typeface="Nunito"/>
            </a:endParaRPr>
          </a:p>
        </p:txBody>
      </p:sp>
      <p:grpSp>
        <p:nvGrpSpPr>
          <p:cNvPr id="17" name="Group 11">
            <a:extLst>
              <a:ext uri="{FF2B5EF4-FFF2-40B4-BE49-F238E27FC236}">
                <a16:creationId xmlns:a16="http://schemas.microsoft.com/office/drawing/2014/main" id="{E50298F2-22AE-515A-0F47-369A68021261}"/>
              </a:ext>
            </a:extLst>
          </p:cNvPr>
          <p:cNvGrpSpPr/>
          <p:nvPr/>
        </p:nvGrpSpPr>
        <p:grpSpPr>
          <a:xfrm>
            <a:off x="9519267" y="2338760"/>
            <a:ext cx="7740033" cy="7269705"/>
            <a:chOff x="0" y="0"/>
            <a:chExt cx="10320043" cy="9692940"/>
          </a:xfrm>
        </p:grpSpPr>
        <p:sp>
          <p:nvSpPr>
            <p:cNvPr id="18" name="Freeform 12">
              <a:extLst>
                <a:ext uri="{FF2B5EF4-FFF2-40B4-BE49-F238E27FC236}">
                  <a16:creationId xmlns:a16="http://schemas.microsoft.com/office/drawing/2014/main" id="{9B81E9F3-FD70-81E0-5A76-179E7DAC1880}"/>
                </a:ext>
              </a:extLst>
            </p:cNvPr>
            <p:cNvSpPr/>
            <p:nvPr/>
          </p:nvSpPr>
          <p:spPr>
            <a:xfrm>
              <a:off x="1963056" y="0"/>
              <a:ext cx="5302069" cy="9692940"/>
            </a:xfrm>
            <a:custGeom>
              <a:avLst/>
              <a:gdLst/>
              <a:ahLst/>
              <a:cxnLst/>
              <a:rect l="l" t="t" r="r" b="b"/>
              <a:pathLst>
                <a:path w="5302069" h="9692940">
                  <a:moveTo>
                    <a:pt x="0" y="0"/>
                  </a:moveTo>
                  <a:lnTo>
                    <a:pt x="5302069" y="0"/>
                  </a:lnTo>
                  <a:lnTo>
                    <a:pt x="5302069" y="9692940"/>
                  </a:lnTo>
                  <a:lnTo>
                    <a:pt x="0" y="9692940"/>
                  </a:lnTo>
                  <a:lnTo>
                    <a:pt x="0" y="0"/>
                  </a:lnTo>
                  <a:close/>
                </a:path>
              </a:pathLst>
            </a:custGeom>
            <a:blipFill>
              <a:blip r:embed="rId4"/>
              <a:stretch>
                <a:fillRect/>
              </a:stretch>
            </a:blipFill>
          </p:spPr>
          <p:txBody>
            <a:bodyPr/>
            <a:lstStyle/>
            <a:p>
              <a:endParaRPr lang="en-GB" noProof="0" dirty="0"/>
            </a:p>
          </p:txBody>
        </p:sp>
        <p:sp>
          <p:nvSpPr>
            <p:cNvPr id="20" name="Freeform 13">
              <a:extLst>
                <a:ext uri="{FF2B5EF4-FFF2-40B4-BE49-F238E27FC236}">
                  <a16:creationId xmlns:a16="http://schemas.microsoft.com/office/drawing/2014/main" id="{89636BAA-3447-37DC-0E37-54C60FA279DF}"/>
                </a:ext>
              </a:extLst>
            </p:cNvPr>
            <p:cNvSpPr/>
            <p:nvPr/>
          </p:nvSpPr>
          <p:spPr>
            <a:xfrm>
              <a:off x="0" y="363754"/>
              <a:ext cx="3926112" cy="8965432"/>
            </a:xfrm>
            <a:custGeom>
              <a:avLst/>
              <a:gdLst/>
              <a:ahLst/>
              <a:cxnLst/>
              <a:rect l="l" t="t" r="r" b="b"/>
              <a:pathLst>
                <a:path w="3926112" h="8965432">
                  <a:moveTo>
                    <a:pt x="0" y="0"/>
                  </a:moveTo>
                  <a:lnTo>
                    <a:pt x="3926112" y="0"/>
                  </a:lnTo>
                  <a:lnTo>
                    <a:pt x="3926112" y="8965432"/>
                  </a:lnTo>
                  <a:lnTo>
                    <a:pt x="0" y="8965432"/>
                  </a:lnTo>
                  <a:lnTo>
                    <a:pt x="0" y="0"/>
                  </a:lnTo>
                  <a:close/>
                </a:path>
              </a:pathLst>
            </a:custGeom>
            <a:blipFill>
              <a:blip r:embed="rId5"/>
              <a:stretch>
                <a:fillRect/>
              </a:stretch>
            </a:blipFill>
          </p:spPr>
          <p:txBody>
            <a:bodyPr/>
            <a:lstStyle/>
            <a:p>
              <a:endParaRPr lang="en-GB" noProof="0" dirty="0"/>
            </a:p>
          </p:txBody>
        </p:sp>
        <p:sp>
          <p:nvSpPr>
            <p:cNvPr id="21" name="Freeform 14">
              <a:extLst>
                <a:ext uri="{FF2B5EF4-FFF2-40B4-BE49-F238E27FC236}">
                  <a16:creationId xmlns:a16="http://schemas.microsoft.com/office/drawing/2014/main" id="{5249D75E-71C0-D27D-F557-0524DD5C444E}"/>
                </a:ext>
              </a:extLst>
            </p:cNvPr>
            <p:cNvSpPr/>
            <p:nvPr/>
          </p:nvSpPr>
          <p:spPr>
            <a:xfrm>
              <a:off x="6380366" y="0"/>
              <a:ext cx="3939677" cy="9311386"/>
            </a:xfrm>
            <a:custGeom>
              <a:avLst/>
              <a:gdLst/>
              <a:ahLst/>
              <a:cxnLst/>
              <a:rect l="l" t="t" r="r" b="b"/>
              <a:pathLst>
                <a:path w="3939677" h="9311386">
                  <a:moveTo>
                    <a:pt x="0" y="0"/>
                  </a:moveTo>
                  <a:lnTo>
                    <a:pt x="3939677" y="0"/>
                  </a:lnTo>
                  <a:lnTo>
                    <a:pt x="3939677" y="9311386"/>
                  </a:lnTo>
                  <a:lnTo>
                    <a:pt x="0" y="9311386"/>
                  </a:lnTo>
                  <a:lnTo>
                    <a:pt x="0" y="0"/>
                  </a:lnTo>
                  <a:close/>
                </a:path>
              </a:pathLst>
            </a:custGeom>
            <a:blipFill>
              <a:blip r:embed="rId6"/>
              <a:stretch>
                <a:fillRect/>
              </a:stretch>
            </a:blipFill>
          </p:spPr>
          <p:txBody>
            <a:bodyPr/>
            <a:lstStyle/>
            <a:p>
              <a:endParaRPr lang="en-GB" noProof="0" dirty="0"/>
            </a:p>
          </p:txBody>
        </p:sp>
      </p:grpSp>
    </p:spTree>
    <p:extLst>
      <p:ext uri="{BB962C8B-B14F-4D97-AF65-F5344CB8AC3E}">
        <p14:creationId xmlns:p14="http://schemas.microsoft.com/office/powerpoint/2010/main" val="431943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E443B-39DA-A9A1-12E4-BC3D36FBBA4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ECE2AA3-C4C9-E686-7229-BABE0A7A71D3}"/>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F6D98A5B-9283-F234-EF61-49B3E9C27D61}"/>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44DFC16F-65B1-C6B9-4257-A4AD6843F02A}"/>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D7028D27-5F5A-628F-5F33-E65FB258A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A2377CDE-62A3-3CF5-85A3-1D67AF09B3C9}"/>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F87022A0-3987-E191-FDA0-00BBA1CCBD6A}"/>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D30B301C-1182-6838-D754-45F6D3B05179}"/>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AB323768-C85C-CE77-2874-A5CFEBAB3D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8" name="TextBox 11">
            <a:extLst>
              <a:ext uri="{FF2B5EF4-FFF2-40B4-BE49-F238E27FC236}">
                <a16:creationId xmlns:a16="http://schemas.microsoft.com/office/drawing/2014/main" id="{6FA39C24-9F84-7939-B0A1-8D4C7DF31562}"/>
              </a:ext>
            </a:extLst>
          </p:cNvPr>
          <p:cNvSpPr txBox="1"/>
          <p:nvPr/>
        </p:nvSpPr>
        <p:spPr>
          <a:xfrm>
            <a:off x="1243248" y="1370334"/>
            <a:ext cx="14889799" cy="845297"/>
          </a:xfrm>
          <a:prstGeom prst="rect">
            <a:avLst/>
          </a:prstGeom>
        </p:spPr>
        <p:txBody>
          <a:bodyPr lIns="0" tIns="0" rIns="0" bIns="0" rtlCol="0" anchor="t">
            <a:spAutoFit/>
          </a:bodyPr>
          <a:lstStyle/>
          <a:p>
            <a:pPr marL="0" lvl="0" indent="0" algn="l">
              <a:lnSpc>
                <a:spcPts val="7044"/>
              </a:lnSpc>
              <a:spcBef>
                <a:spcPct val="0"/>
              </a:spcBef>
            </a:pPr>
            <a:r>
              <a:rPr lang="en-GB" sz="4792" b="1" u="none" strike="noStrike" spc="81" noProof="0" dirty="0">
                <a:solidFill>
                  <a:srgbClr val="812373"/>
                </a:solidFill>
                <a:latin typeface="Nunito Bold"/>
                <a:ea typeface="Nunito Bold"/>
                <a:cs typeface="Nunito Bold"/>
                <a:sym typeface="Nunito Bold"/>
              </a:rPr>
              <a:t>Documenting children’s learning and development</a:t>
            </a:r>
          </a:p>
        </p:txBody>
      </p:sp>
      <p:sp>
        <p:nvSpPr>
          <p:cNvPr id="12" name="TextBox 24">
            <a:extLst>
              <a:ext uri="{FF2B5EF4-FFF2-40B4-BE49-F238E27FC236}">
                <a16:creationId xmlns:a16="http://schemas.microsoft.com/office/drawing/2014/main" id="{85DCE988-895E-5460-C20A-7AE6C87008C0}"/>
              </a:ext>
            </a:extLst>
          </p:cNvPr>
          <p:cNvSpPr txBox="1"/>
          <p:nvPr/>
        </p:nvSpPr>
        <p:spPr>
          <a:xfrm>
            <a:off x="1265909" y="2504613"/>
            <a:ext cx="9249692" cy="4392869"/>
          </a:xfrm>
          <a:prstGeom prst="rect">
            <a:avLst/>
          </a:prstGeom>
        </p:spPr>
        <p:txBody>
          <a:bodyPr wrap="square" lIns="0" tIns="0" rIns="0" bIns="0" rtlCol="0" anchor="t">
            <a:spAutoFit/>
          </a:bodyPr>
          <a:lstStyle/>
          <a:p>
            <a:pPr algn="l">
              <a:lnSpc>
                <a:spcPts val="4339"/>
              </a:lnSpc>
            </a:pPr>
            <a:r>
              <a:rPr lang="en-GB" sz="3099" noProof="0" dirty="0">
                <a:solidFill>
                  <a:srgbClr val="555555"/>
                </a:solidFill>
                <a:latin typeface="Nunito"/>
                <a:ea typeface="Nunito"/>
                <a:cs typeface="Nunito"/>
                <a:sym typeface="Nunito"/>
              </a:rPr>
              <a:t>Each child will have their own learning journal on Tapestry so we can:</a:t>
            </a:r>
          </a:p>
          <a:p>
            <a:pPr algn="l">
              <a:lnSpc>
                <a:spcPts val="4339"/>
              </a:lnSpc>
            </a:pPr>
            <a:endParaRPr lang="en-GB" sz="3099" noProof="0" dirty="0">
              <a:solidFill>
                <a:srgbClr val="555555"/>
              </a:solidFill>
              <a:latin typeface="Nunito"/>
              <a:ea typeface="Nunito"/>
              <a:cs typeface="Nunito"/>
              <a:sym typeface="Nunito"/>
            </a:endParaRP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Follow your child’s learning and development</a:t>
            </a: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Plan experiences to help them to make progress</a:t>
            </a:r>
          </a:p>
          <a:p>
            <a:pPr algn="l">
              <a:lnSpc>
                <a:spcPts val="4339"/>
              </a:lnSpc>
            </a:pPr>
            <a:endParaRPr lang="en-GB" sz="3099" noProof="0" dirty="0">
              <a:solidFill>
                <a:srgbClr val="555555"/>
              </a:solidFill>
              <a:latin typeface="Nunito"/>
              <a:ea typeface="Nunito"/>
              <a:cs typeface="Nunito"/>
              <a:sym typeface="Nunito"/>
            </a:endParaRPr>
          </a:p>
          <a:p>
            <a:pPr algn="l">
              <a:lnSpc>
                <a:spcPts val="4339"/>
              </a:lnSpc>
            </a:pPr>
            <a:r>
              <a:rPr lang="en-GB" sz="3099" noProof="0" dirty="0">
                <a:solidFill>
                  <a:srgbClr val="555555"/>
                </a:solidFill>
                <a:latin typeface="Nunito"/>
                <a:ea typeface="Nunito"/>
                <a:cs typeface="Nunito"/>
                <a:sym typeface="Nunito"/>
              </a:rPr>
              <a:t>Through the journal we will share ‘observations’ and daily care logs with you.</a:t>
            </a:r>
          </a:p>
        </p:txBody>
      </p:sp>
      <p:sp>
        <p:nvSpPr>
          <p:cNvPr id="16" name="TextBox 25">
            <a:extLst>
              <a:ext uri="{FF2B5EF4-FFF2-40B4-BE49-F238E27FC236}">
                <a16:creationId xmlns:a16="http://schemas.microsoft.com/office/drawing/2014/main" id="{ACD38C47-F68B-B5C0-5FC5-BDB2956BEA7A}"/>
              </a:ext>
            </a:extLst>
          </p:cNvPr>
          <p:cNvSpPr txBox="1"/>
          <p:nvPr/>
        </p:nvSpPr>
        <p:spPr>
          <a:xfrm>
            <a:off x="1265908" y="7220380"/>
            <a:ext cx="12809943" cy="1616792"/>
          </a:xfrm>
          <a:prstGeom prst="rect">
            <a:avLst/>
          </a:prstGeom>
        </p:spPr>
        <p:txBody>
          <a:bodyPr lIns="0" tIns="0" rIns="0" bIns="0" rtlCol="0" anchor="t">
            <a:spAutoFit/>
          </a:bodyPr>
          <a:lstStyle/>
          <a:p>
            <a:pPr algn="l">
              <a:lnSpc>
                <a:spcPts val="4339"/>
              </a:lnSpc>
            </a:pPr>
            <a:r>
              <a:rPr lang="en-GB" sz="3099" noProof="0" dirty="0">
                <a:solidFill>
                  <a:srgbClr val="555555"/>
                </a:solidFill>
                <a:latin typeface="Nunito"/>
                <a:ea typeface="Nunito"/>
                <a:cs typeface="Nunito"/>
                <a:sym typeface="Nunito"/>
              </a:rPr>
              <a:t>You will also be able to use Tapestry to add pictures and videos of the things you do together at home or out and about. These will help us get to know your child better.  </a:t>
            </a:r>
          </a:p>
        </p:txBody>
      </p:sp>
      <p:pic>
        <p:nvPicPr>
          <p:cNvPr id="34" name="Picture 33">
            <a:extLst>
              <a:ext uri="{FF2B5EF4-FFF2-40B4-BE49-F238E27FC236}">
                <a16:creationId xmlns:a16="http://schemas.microsoft.com/office/drawing/2014/main" id="{88E1D444-1507-AC3A-749B-90D4C68B74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28019" y="2746886"/>
            <a:ext cx="6694073" cy="3840593"/>
          </a:xfrm>
          <a:prstGeom prst="rect">
            <a:avLst/>
          </a:prstGeom>
        </p:spPr>
      </p:pic>
      <p:pic>
        <p:nvPicPr>
          <p:cNvPr id="36" name="Picture 35" descr="A cell phone with a screen showing a recipe&#10;&#10;AI-generated content may be incorrect.">
            <a:extLst>
              <a:ext uri="{FF2B5EF4-FFF2-40B4-BE49-F238E27FC236}">
                <a16:creationId xmlns:a16="http://schemas.microsoft.com/office/drawing/2014/main" id="{83E20743-5ED3-2FD2-DE89-A0B5F5F090F4}"/>
              </a:ext>
            </a:extLst>
          </p:cNvPr>
          <p:cNvPicPr>
            <a:picLocks noChangeAspect="1"/>
          </p:cNvPicPr>
          <p:nvPr/>
        </p:nvPicPr>
        <p:blipFill>
          <a:blip r:embed="rId5"/>
          <a:stretch>
            <a:fillRect/>
          </a:stretch>
        </p:blipFill>
        <p:spPr>
          <a:xfrm>
            <a:off x="13598499" y="3924300"/>
            <a:ext cx="5062774" cy="5761088"/>
          </a:xfrm>
          <a:prstGeom prst="rect">
            <a:avLst/>
          </a:prstGeom>
        </p:spPr>
      </p:pic>
    </p:spTree>
    <p:extLst>
      <p:ext uri="{BB962C8B-B14F-4D97-AF65-F5344CB8AC3E}">
        <p14:creationId xmlns:p14="http://schemas.microsoft.com/office/powerpoint/2010/main" val="4003039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0579C-2205-A360-AA41-9296C156B8B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A0E5CAD-C6F7-0958-B0E5-B8E64ED95412}"/>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4E230B28-D114-29CB-05F2-E3E75572C5D1}"/>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FBB76161-96CE-5E22-3CCE-F455CF38BD47}"/>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2994B366-AC00-592C-C482-5068606775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9E1D1153-16C9-41C4-1C93-786EF98EDBE8}"/>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70E51D48-E9F8-3C67-4819-1907BED8B5F2}"/>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27676CA7-3225-5B81-36E0-A1F8AFD7BF31}"/>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13B77FCB-DC7D-4B6F-80EF-F505DA1572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8" name="TextBox 20">
            <a:extLst>
              <a:ext uri="{FF2B5EF4-FFF2-40B4-BE49-F238E27FC236}">
                <a16:creationId xmlns:a16="http://schemas.microsoft.com/office/drawing/2014/main" id="{98152AB4-1393-8AAF-5DCA-82C65C3D58D0}"/>
              </a:ext>
            </a:extLst>
          </p:cNvPr>
          <p:cNvSpPr txBox="1"/>
          <p:nvPr/>
        </p:nvSpPr>
        <p:spPr>
          <a:xfrm>
            <a:off x="1112201" y="962519"/>
            <a:ext cx="14889799" cy="845297"/>
          </a:xfrm>
          <a:prstGeom prst="rect">
            <a:avLst/>
          </a:prstGeom>
        </p:spPr>
        <p:txBody>
          <a:bodyPr lIns="0" tIns="0" rIns="0" bIns="0" rtlCol="0" anchor="t">
            <a:spAutoFit/>
          </a:bodyPr>
          <a:lstStyle/>
          <a:p>
            <a:pPr algn="l">
              <a:lnSpc>
                <a:spcPts val="7044"/>
              </a:lnSpc>
            </a:pPr>
            <a:r>
              <a:rPr lang="en-GB" sz="4792" b="1" spc="81" noProof="0" dirty="0">
                <a:solidFill>
                  <a:srgbClr val="812373"/>
                </a:solidFill>
                <a:latin typeface="Nunito Bold"/>
                <a:ea typeface="Nunito Bold"/>
                <a:cs typeface="Nunito Bold"/>
                <a:sym typeface="Nunito Bold"/>
              </a:rPr>
              <a:t>Working in partnerships with families</a:t>
            </a:r>
          </a:p>
        </p:txBody>
      </p:sp>
      <p:sp>
        <p:nvSpPr>
          <p:cNvPr id="11" name="TextBox 21">
            <a:extLst>
              <a:ext uri="{FF2B5EF4-FFF2-40B4-BE49-F238E27FC236}">
                <a16:creationId xmlns:a16="http://schemas.microsoft.com/office/drawing/2014/main" id="{9374F64F-CD18-C657-5C19-86DC5977D09A}"/>
              </a:ext>
            </a:extLst>
          </p:cNvPr>
          <p:cNvSpPr txBox="1"/>
          <p:nvPr/>
        </p:nvSpPr>
        <p:spPr>
          <a:xfrm>
            <a:off x="1112473" y="1973402"/>
            <a:ext cx="5231169" cy="2175596"/>
          </a:xfrm>
          <a:prstGeom prst="rect">
            <a:avLst/>
          </a:prstGeom>
        </p:spPr>
        <p:txBody>
          <a:bodyPr wrap="square" lIns="0" tIns="0" rIns="0" bIns="0" rtlCol="0" anchor="t">
            <a:spAutoFit/>
          </a:bodyPr>
          <a:lstStyle/>
          <a:p>
            <a:pPr algn="l">
              <a:lnSpc>
                <a:spcPts val="4339"/>
              </a:lnSpc>
            </a:pPr>
            <a:r>
              <a:rPr lang="en-GB" sz="2800" noProof="0" dirty="0">
                <a:solidFill>
                  <a:srgbClr val="555555"/>
                </a:solidFill>
                <a:latin typeface="Nunito"/>
                <a:ea typeface="Nunito"/>
                <a:cs typeface="Nunito"/>
                <a:sym typeface="Nunito"/>
              </a:rPr>
              <a:t>Tapestry helps us to communicate with the families in our community, and to build stronger relationships with you. </a:t>
            </a:r>
            <a:endParaRPr lang="en-GB" sz="2800" noProof="0" dirty="0">
              <a:solidFill>
                <a:srgbClr val="555555"/>
              </a:solidFill>
              <a:latin typeface="Nunito"/>
              <a:ea typeface="Nunito"/>
              <a:cs typeface="Nunito"/>
            </a:endParaRPr>
          </a:p>
        </p:txBody>
      </p:sp>
      <p:pic>
        <p:nvPicPr>
          <p:cNvPr id="27" name="Picture 26">
            <a:extLst>
              <a:ext uri="{FF2B5EF4-FFF2-40B4-BE49-F238E27FC236}">
                <a16:creationId xmlns:a16="http://schemas.microsoft.com/office/drawing/2014/main" id="{C164A677-C8B6-A9BE-5F70-A19AFAEFC5EC}"/>
              </a:ext>
            </a:extLst>
          </p:cNvPr>
          <p:cNvPicPr>
            <a:picLocks noChangeAspect="1"/>
          </p:cNvPicPr>
          <p:nvPr/>
        </p:nvPicPr>
        <p:blipFill>
          <a:blip r:embed="rId4"/>
          <a:srcRect t="2692" r="4404" b="1"/>
          <a:stretch>
            <a:fillRect/>
          </a:stretch>
        </p:blipFill>
        <p:spPr>
          <a:xfrm>
            <a:off x="3528817" y="4455462"/>
            <a:ext cx="4724400" cy="2047506"/>
          </a:xfrm>
          <a:prstGeom prst="roundRect">
            <a:avLst/>
          </a:prstGeom>
        </p:spPr>
      </p:pic>
      <p:pic>
        <p:nvPicPr>
          <p:cNvPr id="20" name="Picture 19">
            <a:extLst>
              <a:ext uri="{FF2B5EF4-FFF2-40B4-BE49-F238E27FC236}">
                <a16:creationId xmlns:a16="http://schemas.microsoft.com/office/drawing/2014/main" id="{BFED86ED-512A-CC60-FA35-92D3CF8B523A}"/>
              </a:ext>
            </a:extLst>
          </p:cNvPr>
          <p:cNvPicPr>
            <a:picLocks noChangeAspect="1"/>
          </p:cNvPicPr>
          <p:nvPr/>
        </p:nvPicPr>
        <p:blipFill>
          <a:blip r:embed="rId5"/>
          <a:stretch>
            <a:fillRect/>
          </a:stretch>
        </p:blipFill>
        <p:spPr>
          <a:xfrm>
            <a:off x="6582311" y="1949341"/>
            <a:ext cx="4894374" cy="2257425"/>
          </a:xfrm>
          <a:prstGeom prst="roundRect">
            <a:avLst/>
          </a:prstGeom>
        </p:spPr>
      </p:pic>
      <p:pic>
        <p:nvPicPr>
          <p:cNvPr id="25" name="Picture 24">
            <a:extLst>
              <a:ext uri="{FF2B5EF4-FFF2-40B4-BE49-F238E27FC236}">
                <a16:creationId xmlns:a16="http://schemas.microsoft.com/office/drawing/2014/main" id="{B304CBE5-16F0-9ECC-E36C-1C40D4275871}"/>
              </a:ext>
            </a:extLst>
          </p:cNvPr>
          <p:cNvPicPr>
            <a:picLocks noChangeAspect="1"/>
          </p:cNvPicPr>
          <p:nvPr/>
        </p:nvPicPr>
        <p:blipFill>
          <a:blip r:embed="rId6"/>
          <a:stretch>
            <a:fillRect/>
          </a:stretch>
        </p:blipFill>
        <p:spPr>
          <a:xfrm>
            <a:off x="11747947" y="1927806"/>
            <a:ext cx="4254053" cy="2243991"/>
          </a:xfrm>
          <a:prstGeom prst="roundRect">
            <a:avLst/>
          </a:prstGeom>
        </p:spPr>
      </p:pic>
      <p:sp>
        <p:nvSpPr>
          <p:cNvPr id="12" name="Freeform 11">
            <a:extLst>
              <a:ext uri="{FF2B5EF4-FFF2-40B4-BE49-F238E27FC236}">
                <a16:creationId xmlns:a16="http://schemas.microsoft.com/office/drawing/2014/main" id="{7F0F132F-9B48-77C7-397C-427D8A99D5B6}"/>
              </a:ext>
            </a:extLst>
          </p:cNvPr>
          <p:cNvSpPr/>
          <p:nvPr/>
        </p:nvSpPr>
        <p:spPr>
          <a:xfrm>
            <a:off x="-29497" y="5310146"/>
            <a:ext cx="7070622" cy="5865670"/>
          </a:xfrm>
          <a:custGeom>
            <a:avLst/>
            <a:gdLst/>
            <a:ahLst/>
            <a:cxnLst/>
            <a:rect l="l" t="t" r="r" b="b"/>
            <a:pathLst>
              <a:path w="7070622" h="5865670">
                <a:moveTo>
                  <a:pt x="0" y="0"/>
                </a:moveTo>
                <a:lnTo>
                  <a:pt x="7070621" y="0"/>
                </a:lnTo>
                <a:lnTo>
                  <a:pt x="7070621" y="5865670"/>
                </a:lnTo>
                <a:lnTo>
                  <a:pt x="0" y="5865670"/>
                </a:lnTo>
                <a:lnTo>
                  <a:pt x="0" y="0"/>
                </a:lnTo>
                <a:close/>
              </a:path>
            </a:pathLst>
          </a:custGeom>
          <a:blipFill>
            <a:blip r:embed="rId7"/>
            <a:stretch>
              <a:fillRect/>
            </a:stretch>
          </a:blipFill>
        </p:spPr>
        <p:txBody>
          <a:bodyPr/>
          <a:lstStyle/>
          <a:p>
            <a:endParaRPr lang="en-GB" noProof="0" dirty="0"/>
          </a:p>
        </p:txBody>
      </p:sp>
      <p:pic>
        <p:nvPicPr>
          <p:cNvPr id="29" name="Picture 28">
            <a:extLst>
              <a:ext uri="{FF2B5EF4-FFF2-40B4-BE49-F238E27FC236}">
                <a16:creationId xmlns:a16="http://schemas.microsoft.com/office/drawing/2014/main" id="{D6BBE1F8-1178-5F81-7E66-17F8550EF721}"/>
              </a:ext>
            </a:extLst>
          </p:cNvPr>
          <p:cNvPicPr>
            <a:picLocks noChangeAspect="1"/>
          </p:cNvPicPr>
          <p:nvPr/>
        </p:nvPicPr>
        <p:blipFill>
          <a:blip r:embed="rId8"/>
          <a:stretch>
            <a:fillRect/>
          </a:stretch>
        </p:blipFill>
        <p:spPr>
          <a:xfrm>
            <a:off x="8486373" y="4431793"/>
            <a:ext cx="4459591" cy="2061444"/>
          </a:xfrm>
          <a:prstGeom prst="roundRect">
            <a:avLst/>
          </a:prstGeom>
        </p:spPr>
      </p:pic>
      <p:pic>
        <p:nvPicPr>
          <p:cNvPr id="31" name="Picture 30">
            <a:extLst>
              <a:ext uri="{FF2B5EF4-FFF2-40B4-BE49-F238E27FC236}">
                <a16:creationId xmlns:a16="http://schemas.microsoft.com/office/drawing/2014/main" id="{514C4D1F-DBE6-4CB0-DA5D-1E3EA42DEAC4}"/>
              </a:ext>
            </a:extLst>
          </p:cNvPr>
          <p:cNvPicPr>
            <a:picLocks noChangeAspect="1"/>
          </p:cNvPicPr>
          <p:nvPr/>
        </p:nvPicPr>
        <p:blipFill>
          <a:blip r:embed="rId9"/>
          <a:stretch>
            <a:fillRect/>
          </a:stretch>
        </p:blipFill>
        <p:spPr>
          <a:xfrm>
            <a:off x="13179121" y="4431874"/>
            <a:ext cx="4027433" cy="2061363"/>
          </a:xfrm>
          <a:prstGeom prst="roundRect">
            <a:avLst/>
          </a:prstGeom>
        </p:spPr>
      </p:pic>
      <p:pic>
        <p:nvPicPr>
          <p:cNvPr id="33" name="Picture 32">
            <a:extLst>
              <a:ext uri="{FF2B5EF4-FFF2-40B4-BE49-F238E27FC236}">
                <a16:creationId xmlns:a16="http://schemas.microsoft.com/office/drawing/2014/main" id="{A543F3B0-E8B1-D90A-F8BA-DA6DCAAAD54D}"/>
              </a:ext>
            </a:extLst>
          </p:cNvPr>
          <p:cNvPicPr>
            <a:picLocks noChangeAspect="1"/>
          </p:cNvPicPr>
          <p:nvPr/>
        </p:nvPicPr>
        <p:blipFill>
          <a:blip r:embed="rId10"/>
          <a:stretch>
            <a:fillRect/>
          </a:stretch>
        </p:blipFill>
        <p:spPr>
          <a:xfrm>
            <a:off x="7029162" y="6741933"/>
            <a:ext cx="4438669" cy="2702532"/>
          </a:xfrm>
          <a:prstGeom prst="roundRect">
            <a:avLst/>
          </a:prstGeom>
        </p:spPr>
      </p:pic>
      <p:pic>
        <p:nvPicPr>
          <p:cNvPr id="35" name="Picture 34">
            <a:extLst>
              <a:ext uri="{FF2B5EF4-FFF2-40B4-BE49-F238E27FC236}">
                <a16:creationId xmlns:a16="http://schemas.microsoft.com/office/drawing/2014/main" id="{A170C776-6926-BEFF-70DE-4BE2D08F86F9}"/>
              </a:ext>
            </a:extLst>
          </p:cNvPr>
          <p:cNvPicPr>
            <a:picLocks noChangeAspect="1"/>
          </p:cNvPicPr>
          <p:nvPr/>
        </p:nvPicPr>
        <p:blipFill>
          <a:blip r:embed="rId11"/>
          <a:stretch>
            <a:fillRect/>
          </a:stretch>
        </p:blipFill>
        <p:spPr>
          <a:xfrm>
            <a:off x="11706197" y="6753233"/>
            <a:ext cx="4602233" cy="2691232"/>
          </a:xfrm>
          <a:prstGeom prst="roundRect">
            <a:avLst/>
          </a:prstGeom>
        </p:spPr>
      </p:pic>
    </p:spTree>
    <p:extLst>
      <p:ext uri="{BB962C8B-B14F-4D97-AF65-F5344CB8AC3E}">
        <p14:creationId xmlns:p14="http://schemas.microsoft.com/office/powerpoint/2010/main" val="2446499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1DEE7-B46E-D795-DB6C-6806804E1F8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1341D27-12E0-EBC4-90FC-089C3EB42FAD}"/>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A33C324F-FC0C-9122-7F1B-243ECE2A9E2E}"/>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F80EE46B-0160-245A-A7F6-778361EB169F}"/>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C634514B-3865-DBF8-8C9A-42D6FE8BAF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D499FBA2-9588-16AB-D4C8-36C8EA65D770}"/>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C7A3FF3C-054A-9350-E608-460264254124}"/>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AA2A7917-64C1-33CB-1B75-DA3354EDB62F}"/>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C5C3767B-A392-B418-0508-B4E3EFFB77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8" name="TextBox 11">
            <a:extLst>
              <a:ext uri="{FF2B5EF4-FFF2-40B4-BE49-F238E27FC236}">
                <a16:creationId xmlns:a16="http://schemas.microsoft.com/office/drawing/2014/main" id="{48294581-78ED-D797-5E25-A609586DB57A}"/>
              </a:ext>
            </a:extLst>
          </p:cNvPr>
          <p:cNvSpPr txBox="1"/>
          <p:nvPr/>
        </p:nvSpPr>
        <p:spPr>
          <a:xfrm>
            <a:off x="1243248" y="1494159"/>
            <a:ext cx="14889799" cy="1453778"/>
          </a:xfrm>
          <a:prstGeom prst="rect">
            <a:avLst/>
          </a:prstGeom>
        </p:spPr>
        <p:txBody>
          <a:bodyPr lIns="0" tIns="0" rIns="0" bIns="0" rtlCol="0" anchor="t">
            <a:spAutoFit/>
          </a:bodyPr>
          <a:lstStyle/>
          <a:p>
            <a:pPr algn="l">
              <a:lnSpc>
                <a:spcPts val="5702"/>
              </a:lnSpc>
            </a:pPr>
            <a:r>
              <a:rPr lang="en-GB" sz="4792" b="1" spc="81" noProof="0" dirty="0">
                <a:solidFill>
                  <a:srgbClr val="812373"/>
                </a:solidFill>
                <a:latin typeface="Nunito Bold"/>
                <a:ea typeface="Nunito Bold"/>
                <a:cs typeface="Nunito Bold"/>
                <a:sym typeface="Nunito Bold"/>
              </a:rPr>
              <a:t>Developing a child-centred approach to planning and assessment (EYFS)</a:t>
            </a:r>
          </a:p>
        </p:txBody>
      </p:sp>
      <p:sp>
        <p:nvSpPr>
          <p:cNvPr id="11" name="TextBox 12">
            <a:extLst>
              <a:ext uri="{FF2B5EF4-FFF2-40B4-BE49-F238E27FC236}">
                <a16:creationId xmlns:a16="http://schemas.microsoft.com/office/drawing/2014/main" id="{63A21DA2-1DE4-F9E3-4171-1FB9237CC220}"/>
              </a:ext>
            </a:extLst>
          </p:cNvPr>
          <p:cNvSpPr txBox="1"/>
          <p:nvPr/>
        </p:nvSpPr>
        <p:spPr>
          <a:xfrm>
            <a:off x="1384859" y="4821023"/>
            <a:ext cx="4966041" cy="2187137"/>
          </a:xfrm>
          <a:prstGeom prst="rect">
            <a:avLst/>
          </a:prstGeom>
        </p:spPr>
        <p:txBody>
          <a:bodyPr wrap="square" lIns="0" tIns="0" rIns="0" bIns="0" rtlCol="0" anchor="t">
            <a:spAutoFit/>
          </a:bodyPr>
          <a:lstStyle/>
          <a:p>
            <a:pPr algn="l">
              <a:lnSpc>
                <a:spcPts val="4339"/>
              </a:lnSpc>
            </a:pPr>
            <a:r>
              <a:rPr lang="en-GB" sz="3050" noProof="0" dirty="0">
                <a:solidFill>
                  <a:srgbClr val="555555"/>
                </a:solidFill>
                <a:latin typeface="Nunito"/>
                <a:ea typeface="Nunito"/>
                <a:cs typeface="Nunito"/>
                <a:sym typeface="Nunito"/>
              </a:rPr>
              <a:t>In Early Years, we use:</a:t>
            </a:r>
            <a:endParaRPr lang="en-GB" noProof="0" dirty="0"/>
          </a:p>
          <a:p>
            <a:pPr marL="668655" lvl="1" indent="-334010" algn="l">
              <a:lnSpc>
                <a:spcPts val="4339"/>
              </a:lnSpc>
              <a:buFont typeface="Arial"/>
              <a:buChar char="•"/>
            </a:pPr>
            <a:r>
              <a:rPr lang="en-GB" sz="3050" noProof="0" dirty="0">
                <a:solidFill>
                  <a:srgbClr val="555555"/>
                </a:solidFill>
                <a:latin typeface="Nunito"/>
                <a:ea typeface="Nunito"/>
                <a:cs typeface="Nunito"/>
                <a:sym typeface="Nunito"/>
              </a:rPr>
              <a:t>EYFS framework</a:t>
            </a:r>
            <a:endParaRPr lang="en-GB" sz="3050" noProof="0" dirty="0">
              <a:solidFill>
                <a:srgbClr val="555555"/>
              </a:solidFill>
              <a:latin typeface="Nunito"/>
              <a:ea typeface="Nunito"/>
              <a:cs typeface="Nunito"/>
            </a:endParaRPr>
          </a:p>
          <a:p>
            <a:pPr marL="668655" lvl="1" indent="-334010" algn="l">
              <a:lnSpc>
                <a:spcPts val="4339"/>
              </a:lnSpc>
              <a:buFont typeface="Arial"/>
              <a:buChar char="•"/>
            </a:pPr>
            <a:r>
              <a:rPr lang="en-GB" sz="3099" noProof="0" dirty="0">
                <a:solidFill>
                  <a:srgbClr val="555555"/>
                </a:solidFill>
                <a:latin typeface="Nunito"/>
                <a:ea typeface="Nunito"/>
                <a:cs typeface="Nunito"/>
                <a:sym typeface="Nunito"/>
              </a:rPr>
              <a:t>Birth to 5 Matters</a:t>
            </a:r>
            <a:endParaRPr lang="en-GB" sz="3099" noProof="0" dirty="0">
              <a:solidFill>
                <a:srgbClr val="555555"/>
              </a:solidFill>
              <a:latin typeface="Nunito"/>
              <a:ea typeface="Nunito"/>
              <a:cs typeface="Nunito"/>
            </a:endParaRPr>
          </a:p>
          <a:p>
            <a:pPr marL="668655" lvl="1" indent="-334010" algn="l">
              <a:lnSpc>
                <a:spcPts val="4339"/>
              </a:lnSpc>
              <a:buFont typeface="Arial"/>
              <a:buChar char="•"/>
            </a:pPr>
            <a:r>
              <a:rPr lang="en-GB" sz="3099" noProof="0" dirty="0">
                <a:solidFill>
                  <a:srgbClr val="555555"/>
                </a:solidFill>
                <a:latin typeface="Nunito"/>
                <a:ea typeface="Nunito"/>
                <a:cs typeface="Nunito"/>
                <a:sym typeface="Nunito"/>
              </a:rPr>
              <a:t>Our own curriculum</a:t>
            </a:r>
            <a:endParaRPr lang="en-GB" sz="3099" noProof="0" dirty="0">
              <a:solidFill>
                <a:srgbClr val="555555"/>
              </a:solidFill>
              <a:latin typeface="Nunito"/>
              <a:ea typeface="Nunito"/>
              <a:cs typeface="Nunito"/>
            </a:endParaRPr>
          </a:p>
        </p:txBody>
      </p:sp>
      <p:pic>
        <p:nvPicPr>
          <p:cNvPr id="12" name="Picture 11">
            <a:extLst>
              <a:ext uri="{FF2B5EF4-FFF2-40B4-BE49-F238E27FC236}">
                <a16:creationId xmlns:a16="http://schemas.microsoft.com/office/drawing/2014/main" id="{D73F46C6-B8E6-C8F5-5ED4-789880BC01D3}"/>
              </a:ext>
            </a:extLst>
          </p:cNvPr>
          <p:cNvPicPr>
            <a:picLocks noChangeAspect="1"/>
          </p:cNvPicPr>
          <p:nvPr/>
        </p:nvPicPr>
        <p:blipFill>
          <a:blip r:embed="rId4"/>
          <a:stretch>
            <a:fillRect/>
          </a:stretch>
        </p:blipFill>
        <p:spPr>
          <a:xfrm>
            <a:off x="7143244" y="4346436"/>
            <a:ext cx="10138754" cy="5102040"/>
          </a:xfrm>
          <a:prstGeom prst="rect">
            <a:avLst/>
          </a:prstGeom>
        </p:spPr>
      </p:pic>
      <p:sp>
        <p:nvSpPr>
          <p:cNvPr id="13" name="TextBox 12">
            <a:extLst>
              <a:ext uri="{FF2B5EF4-FFF2-40B4-BE49-F238E27FC236}">
                <a16:creationId xmlns:a16="http://schemas.microsoft.com/office/drawing/2014/main" id="{9A9DFAE6-AA87-C110-23C7-32163332822C}"/>
              </a:ext>
            </a:extLst>
          </p:cNvPr>
          <p:cNvSpPr txBox="1"/>
          <p:nvPr/>
        </p:nvSpPr>
        <p:spPr>
          <a:xfrm>
            <a:off x="1384858" y="3263306"/>
            <a:ext cx="13310952" cy="1082348"/>
          </a:xfrm>
          <a:prstGeom prst="rect">
            <a:avLst/>
          </a:prstGeom>
        </p:spPr>
        <p:txBody>
          <a:bodyPr wrap="square" lIns="0" tIns="0" rIns="0" bIns="0" rtlCol="0" anchor="t">
            <a:spAutoFit/>
          </a:bodyPr>
          <a:lstStyle/>
          <a:p>
            <a:pPr algn="l">
              <a:lnSpc>
                <a:spcPts val="4339"/>
              </a:lnSpc>
            </a:pPr>
            <a:r>
              <a:rPr lang="en-GB" sz="3050" noProof="0" dirty="0">
                <a:solidFill>
                  <a:srgbClr val="555555"/>
                </a:solidFill>
                <a:latin typeface="Nunito"/>
                <a:ea typeface="Nunito"/>
                <a:cs typeface="Nunito"/>
                <a:sym typeface="Nunito"/>
              </a:rPr>
              <a:t>Tapestry provides our staff and leadership team with an overview of each child, so we can monitor, support and celebrate your child’s progress. </a:t>
            </a:r>
          </a:p>
        </p:txBody>
      </p:sp>
    </p:spTree>
    <p:extLst>
      <p:ext uri="{BB962C8B-B14F-4D97-AF65-F5344CB8AC3E}">
        <p14:creationId xmlns:p14="http://schemas.microsoft.com/office/powerpoint/2010/main" val="1825831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D39BE-040F-118C-8961-EAEA6FE5F0C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C253826-0D45-4E6C-35D1-2DC2430DABD5}"/>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477D8E83-FB86-D317-B465-ACD29ACCDC95}"/>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CF8B85C9-BCF2-2CA4-F450-F1A54F9A4299}"/>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5ACB3BEB-A21D-2FFA-95B8-8403B30980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5CFFAE22-28D3-DCAD-4082-B7C5D9F5114C}"/>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37E9FF80-BB56-90D1-28B3-6DC0C1265209}"/>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6F1FFE07-0E52-381B-7CD7-D9D0683A2209}"/>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56DED259-861D-3932-BC70-58F373E94E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12" name="TextBox 11">
            <a:extLst>
              <a:ext uri="{FF2B5EF4-FFF2-40B4-BE49-F238E27FC236}">
                <a16:creationId xmlns:a16="http://schemas.microsoft.com/office/drawing/2014/main" id="{793DEFDA-8079-CD32-5078-A8D61FE4D88E}"/>
              </a:ext>
            </a:extLst>
          </p:cNvPr>
          <p:cNvSpPr txBox="1"/>
          <p:nvPr/>
        </p:nvSpPr>
        <p:spPr>
          <a:xfrm>
            <a:off x="1243248" y="1494159"/>
            <a:ext cx="14889799" cy="1453778"/>
          </a:xfrm>
          <a:prstGeom prst="rect">
            <a:avLst/>
          </a:prstGeom>
        </p:spPr>
        <p:txBody>
          <a:bodyPr lIns="0" tIns="0" rIns="0" bIns="0" rtlCol="0" anchor="t">
            <a:spAutoFit/>
          </a:bodyPr>
          <a:lstStyle/>
          <a:p>
            <a:pPr algn="l">
              <a:lnSpc>
                <a:spcPts val="5702"/>
              </a:lnSpc>
            </a:pPr>
            <a:r>
              <a:rPr lang="en-GB" sz="4792" b="1" spc="81" noProof="0" dirty="0">
                <a:solidFill>
                  <a:srgbClr val="812373"/>
                </a:solidFill>
                <a:latin typeface="Nunito Bold"/>
                <a:ea typeface="Nunito Bold"/>
                <a:cs typeface="Nunito Bold"/>
                <a:sym typeface="Nunito Bold"/>
              </a:rPr>
              <a:t>Developing a child-centred approach to planning and assessment (KS1 and 2)</a:t>
            </a:r>
          </a:p>
        </p:txBody>
      </p:sp>
      <p:sp>
        <p:nvSpPr>
          <p:cNvPr id="13" name="TextBox 19">
            <a:extLst>
              <a:ext uri="{FF2B5EF4-FFF2-40B4-BE49-F238E27FC236}">
                <a16:creationId xmlns:a16="http://schemas.microsoft.com/office/drawing/2014/main" id="{3794A2A5-9AA0-6CB4-BC80-BC4F417AE360}"/>
              </a:ext>
            </a:extLst>
          </p:cNvPr>
          <p:cNvSpPr txBox="1"/>
          <p:nvPr/>
        </p:nvSpPr>
        <p:spPr>
          <a:xfrm>
            <a:off x="1243248" y="3220424"/>
            <a:ext cx="6936046" cy="4874505"/>
          </a:xfrm>
          <a:prstGeom prst="rect">
            <a:avLst/>
          </a:prstGeom>
        </p:spPr>
        <p:txBody>
          <a:bodyPr lIns="0" tIns="0" rIns="0" bIns="0" rtlCol="0" anchor="t">
            <a:spAutoFit/>
          </a:bodyPr>
          <a:lstStyle/>
          <a:p>
            <a:pPr algn="l">
              <a:lnSpc>
                <a:spcPts val="4339"/>
              </a:lnSpc>
            </a:pPr>
            <a:r>
              <a:rPr lang="en-GB" sz="3099" noProof="0" dirty="0">
                <a:solidFill>
                  <a:srgbClr val="555555"/>
                </a:solidFill>
                <a:latin typeface="Nunito"/>
                <a:ea typeface="Nunito"/>
                <a:cs typeface="Nunito"/>
                <a:sym typeface="Nunito"/>
              </a:rPr>
              <a:t>Tapestry provides our staff and leadership team with an overview of each child, so we can monitor, support and celebrate your child’s progress. </a:t>
            </a:r>
          </a:p>
          <a:p>
            <a:pPr algn="l">
              <a:lnSpc>
                <a:spcPts val="4339"/>
              </a:lnSpc>
            </a:pPr>
            <a:endParaRPr lang="en-GB" sz="3099" noProof="0" dirty="0">
              <a:solidFill>
                <a:srgbClr val="555555"/>
              </a:solidFill>
              <a:latin typeface="Nunito"/>
              <a:ea typeface="Nunito"/>
              <a:cs typeface="Nunito"/>
              <a:sym typeface="Nunito"/>
            </a:endParaRPr>
          </a:p>
          <a:p>
            <a:pPr algn="l">
              <a:lnSpc>
                <a:spcPts val="4339"/>
              </a:lnSpc>
            </a:pPr>
            <a:r>
              <a:rPr lang="en-GB" sz="3099" noProof="0" dirty="0">
                <a:solidFill>
                  <a:srgbClr val="555555"/>
                </a:solidFill>
                <a:latin typeface="Nunito"/>
                <a:ea typeface="Nunito"/>
                <a:cs typeface="Nunito"/>
                <a:sym typeface="Nunito"/>
              </a:rPr>
              <a:t>In Key Stage 1 and 2, we use:</a:t>
            </a: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The National Curriculum</a:t>
            </a: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Our own sequenced curriculum (e.g. PE, Art, History, RE, etc)</a:t>
            </a:r>
          </a:p>
        </p:txBody>
      </p:sp>
      <p:pic>
        <p:nvPicPr>
          <p:cNvPr id="17" name="Picture 16">
            <a:extLst>
              <a:ext uri="{FF2B5EF4-FFF2-40B4-BE49-F238E27FC236}">
                <a16:creationId xmlns:a16="http://schemas.microsoft.com/office/drawing/2014/main" id="{F16D171A-D3BA-C0A1-8D09-2B7314D7F7C6}"/>
              </a:ext>
            </a:extLst>
          </p:cNvPr>
          <p:cNvPicPr>
            <a:picLocks noChangeAspect="1"/>
          </p:cNvPicPr>
          <p:nvPr/>
        </p:nvPicPr>
        <p:blipFill>
          <a:blip r:embed="rId4"/>
          <a:stretch>
            <a:fillRect/>
          </a:stretch>
        </p:blipFill>
        <p:spPr>
          <a:xfrm>
            <a:off x="8677497" y="3040965"/>
            <a:ext cx="8445702" cy="6241902"/>
          </a:xfrm>
          <a:prstGeom prst="rect">
            <a:avLst/>
          </a:prstGeom>
        </p:spPr>
      </p:pic>
    </p:spTree>
    <p:extLst>
      <p:ext uri="{BB962C8B-B14F-4D97-AF65-F5344CB8AC3E}">
        <p14:creationId xmlns:p14="http://schemas.microsoft.com/office/powerpoint/2010/main" val="649736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7FC7D-5241-274D-81CA-D2B789732DA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8E17AE6-64AC-B191-7E86-38A92C884D2A}"/>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BFCF53A8-D70E-3219-DC0F-B0957FF0BE72}"/>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4172B195-EAA1-0804-EBD6-32ECCF036011}"/>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286E7149-686E-0C8A-E8A3-7249CAC028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2A64D33F-E1B0-265B-A6E6-E1B65D28B26E}"/>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C957E3B8-E5F9-A7A0-A3E5-087D55B1B0FC}"/>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8A07756B-6EFB-1A1D-95BC-7D1732F1D9DE}"/>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2FF97E3D-D03D-50B0-35B4-2C512ACFD9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8" name="TextBox 11">
            <a:extLst>
              <a:ext uri="{FF2B5EF4-FFF2-40B4-BE49-F238E27FC236}">
                <a16:creationId xmlns:a16="http://schemas.microsoft.com/office/drawing/2014/main" id="{FB720AB9-68A7-7FF3-6ADC-DA3EA203FA20}"/>
              </a:ext>
            </a:extLst>
          </p:cNvPr>
          <p:cNvSpPr txBox="1"/>
          <p:nvPr/>
        </p:nvSpPr>
        <p:spPr>
          <a:xfrm>
            <a:off x="1243248" y="1494159"/>
            <a:ext cx="14889799" cy="1453778"/>
          </a:xfrm>
          <a:prstGeom prst="rect">
            <a:avLst/>
          </a:prstGeom>
        </p:spPr>
        <p:txBody>
          <a:bodyPr lIns="0" tIns="0" rIns="0" bIns="0" rtlCol="0" anchor="t">
            <a:spAutoFit/>
          </a:bodyPr>
          <a:lstStyle/>
          <a:p>
            <a:pPr algn="l">
              <a:lnSpc>
                <a:spcPts val="5702"/>
              </a:lnSpc>
            </a:pPr>
            <a:r>
              <a:rPr lang="en-GB" sz="4792" b="1" spc="81" noProof="0" dirty="0">
                <a:solidFill>
                  <a:srgbClr val="812373"/>
                </a:solidFill>
                <a:latin typeface="Nunito Bold"/>
                <a:ea typeface="Nunito Bold"/>
                <a:cs typeface="Nunito Bold"/>
                <a:sym typeface="Nunito Bold"/>
              </a:rPr>
              <a:t>Developing a child-centred approach to planning and assessment (SEND)</a:t>
            </a:r>
          </a:p>
        </p:txBody>
      </p:sp>
      <p:sp>
        <p:nvSpPr>
          <p:cNvPr id="11" name="TextBox 19">
            <a:extLst>
              <a:ext uri="{FF2B5EF4-FFF2-40B4-BE49-F238E27FC236}">
                <a16:creationId xmlns:a16="http://schemas.microsoft.com/office/drawing/2014/main" id="{B5C74E1D-C246-A5BB-A7B2-8C05F237D891}"/>
              </a:ext>
            </a:extLst>
          </p:cNvPr>
          <p:cNvSpPr txBox="1"/>
          <p:nvPr/>
        </p:nvSpPr>
        <p:spPr>
          <a:xfrm>
            <a:off x="1243248" y="3214446"/>
            <a:ext cx="8082649" cy="6047168"/>
          </a:xfrm>
          <a:prstGeom prst="rect">
            <a:avLst/>
          </a:prstGeom>
        </p:spPr>
        <p:txBody>
          <a:bodyPr wrap="square" lIns="0" tIns="0" rIns="0" bIns="0" rtlCol="0" anchor="t">
            <a:spAutoFit/>
          </a:bodyPr>
          <a:lstStyle/>
          <a:p>
            <a:pPr algn="l">
              <a:lnSpc>
                <a:spcPts val="4339"/>
              </a:lnSpc>
            </a:pPr>
            <a:r>
              <a:rPr lang="en-GB" sz="3099" noProof="0" dirty="0">
                <a:solidFill>
                  <a:srgbClr val="555555"/>
                </a:solidFill>
                <a:latin typeface="Nunito"/>
                <a:ea typeface="Nunito"/>
                <a:cs typeface="Nunito"/>
                <a:sym typeface="Nunito"/>
              </a:rPr>
              <a:t>Tapestry provides our staff and leadership team with an overview of each child, so we can monitor, support and celebrate your child’s progress.  </a:t>
            </a:r>
          </a:p>
          <a:p>
            <a:pPr algn="l">
              <a:lnSpc>
                <a:spcPts val="4339"/>
              </a:lnSpc>
            </a:pPr>
            <a:endParaRPr lang="en-GB" sz="3099" noProof="0" dirty="0">
              <a:solidFill>
                <a:srgbClr val="555555"/>
              </a:solidFill>
              <a:latin typeface="Nunito"/>
              <a:ea typeface="Nunito"/>
              <a:cs typeface="Nunito"/>
              <a:sym typeface="Nunito"/>
            </a:endParaRPr>
          </a:p>
          <a:p>
            <a:pPr algn="l">
              <a:lnSpc>
                <a:spcPts val="4339"/>
              </a:lnSpc>
            </a:pPr>
            <a:r>
              <a:rPr lang="en-GB" sz="3099" noProof="0" dirty="0">
                <a:solidFill>
                  <a:srgbClr val="555555"/>
                </a:solidFill>
                <a:latin typeface="Nunito"/>
                <a:ea typeface="Nunito"/>
                <a:cs typeface="Nunito"/>
                <a:sym typeface="Nunito"/>
              </a:rPr>
              <a:t>For our children with SEND, we use:</a:t>
            </a: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EYFS framework</a:t>
            </a: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Birth to 5 Matters</a:t>
            </a: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The National Curriculum</a:t>
            </a: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Cherry Garden Branch Maps</a:t>
            </a: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Our own curriculum</a:t>
            </a:r>
          </a:p>
        </p:txBody>
      </p:sp>
      <p:pic>
        <p:nvPicPr>
          <p:cNvPr id="18" name="Picture 17" descr="A screenshot of a computer">
            <a:extLst>
              <a:ext uri="{FF2B5EF4-FFF2-40B4-BE49-F238E27FC236}">
                <a16:creationId xmlns:a16="http://schemas.microsoft.com/office/drawing/2014/main" id="{62DAC784-2A04-C4E1-647C-AA5A340F5468}"/>
              </a:ext>
            </a:extLst>
          </p:cNvPr>
          <p:cNvPicPr>
            <a:picLocks noChangeAspect="1"/>
          </p:cNvPicPr>
          <p:nvPr/>
        </p:nvPicPr>
        <p:blipFill>
          <a:blip r:embed="rId4"/>
          <a:stretch>
            <a:fillRect/>
          </a:stretch>
        </p:blipFill>
        <p:spPr>
          <a:xfrm>
            <a:off x="8991600" y="2530133"/>
            <a:ext cx="8305800" cy="4527196"/>
          </a:xfrm>
          <a:prstGeom prst="rect">
            <a:avLst/>
          </a:prstGeom>
        </p:spPr>
      </p:pic>
      <p:pic>
        <p:nvPicPr>
          <p:cNvPr id="15" name="Picture 14">
            <a:extLst>
              <a:ext uri="{FF2B5EF4-FFF2-40B4-BE49-F238E27FC236}">
                <a16:creationId xmlns:a16="http://schemas.microsoft.com/office/drawing/2014/main" id="{F7F6D110-6240-CED4-7FBD-D3A76F470D72}"/>
              </a:ext>
            </a:extLst>
          </p:cNvPr>
          <p:cNvPicPr>
            <a:picLocks noChangeAspect="1"/>
          </p:cNvPicPr>
          <p:nvPr/>
        </p:nvPicPr>
        <p:blipFill>
          <a:blip r:embed="rId5"/>
          <a:stretch>
            <a:fillRect/>
          </a:stretch>
        </p:blipFill>
        <p:spPr>
          <a:xfrm>
            <a:off x="9859289" y="5805842"/>
            <a:ext cx="7771410" cy="4058507"/>
          </a:xfrm>
          <a:prstGeom prst="rect">
            <a:avLst/>
          </a:prstGeom>
        </p:spPr>
      </p:pic>
    </p:spTree>
    <p:extLst>
      <p:ext uri="{BB962C8B-B14F-4D97-AF65-F5344CB8AC3E}">
        <p14:creationId xmlns:p14="http://schemas.microsoft.com/office/powerpoint/2010/main" val="3014438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8522F-280F-63A4-7378-4F64F03AACD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CDE4989-D818-D974-8012-F4AC3F824A64}"/>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F72AE23D-BA1C-AE4B-F7C5-22ADFD89E689}"/>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D834FF91-1976-737D-39DA-6A7C7061718F}"/>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16E5294D-FF84-78EB-B381-2E27FC208C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553EABD5-87CD-044B-3FDE-F2866B30FEB7}"/>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67E9F1FD-12E8-B751-6E5F-AB05CAFF84D3}"/>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8E5564D7-4845-DBB9-455E-9D518BC36E4B}"/>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DB759BE7-DA40-029A-65B7-D88C77B7B4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8" name="TextBox 11">
            <a:extLst>
              <a:ext uri="{FF2B5EF4-FFF2-40B4-BE49-F238E27FC236}">
                <a16:creationId xmlns:a16="http://schemas.microsoft.com/office/drawing/2014/main" id="{B7F49C50-64EA-A21D-512A-C221C416A3D8}"/>
              </a:ext>
            </a:extLst>
          </p:cNvPr>
          <p:cNvSpPr txBox="1"/>
          <p:nvPr/>
        </p:nvSpPr>
        <p:spPr>
          <a:xfrm>
            <a:off x="1078581" y="798705"/>
            <a:ext cx="14453452" cy="845297"/>
          </a:xfrm>
          <a:prstGeom prst="rect">
            <a:avLst/>
          </a:prstGeom>
        </p:spPr>
        <p:txBody>
          <a:bodyPr lIns="0" tIns="0" rIns="0" bIns="0" rtlCol="0" anchor="t">
            <a:spAutoFit/>
          </a:bodyPr>
          <a:lstStyle/>
          <a:p>
            <a:pPr algn="l">
              <a:lnSpc>
                <a:spcPts val="7044"/>
              </a:lnSpc>
            </a:pPr>
            <a:r>
              <a:rPr lang="en-GB" sz="4792" b="1" spc="81" noProof="0" dirty="0">
                <a:solidFill>
                  <a:srgbClr val="812373"/>
                </a:solidFill>
                <a:latin typeface="Nunito Bold"/>
                <a:ea typeface="Nunito Bold"/>
                <a:cs typeface="Nunito Bold"/>
                <a:sym typeface="Nunito Bold"/>
              </a:rPr>
              <a:t>Supporting management systems</a:t>
            </a:r>
          </a:p>
        </p:txBody>
      </p:sp>
      <p:sp>
        <p:nvSpPr>
          <p:cNvPr id="11" name="TextBox 22">
            <a:extLst>
              <a:ext uri="{FF2B5EF4-FFF2-40B4-BE49-F238E27FC236}">
                <a16:creationId xmlns:a16="http://schemas.microsoft.com/office/drawing/2014/main" id="{219DD8DE-4DD3-99C7-E193-DCB3E77973F7}"/>
              </a:ext>
            </a:extLst>
          </p:cNvPr>
          <p:cNvSpPr txBox="1"/>
          <p:nvPr/>
        </p:nvSpPr>
        <p:spPr>
          <a:xfrm>
            <a:off x="10058400" y="2260873"/>
            <a:ext cx="7369897" cy="6587060"/>
          </a:xfrm>
          <a:prstGeom prst="rect">
            <a:avLst/>
          </a:prstGeom>
        </p:spPr>
        <p:txBody>
          <a:bodyPr wrap="square" lIns="0" tIns="0" rIns="0" bIns="0" rtlCol="0" anchor="t">
            <a:spAutoFit/>
          </a:bodyPr>
          <a:lstStyle/>
          <a:p>
            <a:pPr algn="l">
              <a:lnSpc>
                <a:spcPts val="4339"/>
              </a:lnSpc>
            </a:pPr>
            <a:endParaRPr lang="en-GB" sz="3099" noProof="0" dirty="0">
              <a:solidFill>
                <a:srgbClr val="555555"/>
              </a:solidFill>
              <a:latin typeface="Nunito"/>
              <a:ea typeface="Nunito"/>
              <a:cs typeface="Nunito"/>
              <a:sym typeface="Nunito"/>
            </a:endParaRPr>
          </a:p>
          <a:p>
            <a:pPr marL="668655" lvl="1" indent="-334010" algn="l">
              <a:lnSpc>
                <a:spcPts val="4339"/>
              </a:lnSpc>
              <a:buFont typeface="Arial"/>
              <a:buChar char="•"/>
            </a:pPr>
            <a:r>
              <a:rPr lang="en-GB" sz="2800" noProof="0" dirty="0">
                <a:solidFill>
                  <a:schemeClr val="tx1">
                    <a:lumMod val="65000"/>
                    <a:lumOff val="35000"/>
                  </a:schemeClr>
                </a:solidFill>
                <a:latin typeface="Nunito"/>
                <a:ea typeface="Nunito"/>
                <a:cs typeface="Nunito"/>
                <a:sym typeface="Nunito"/>
              </a:rPr>
              <a:t>Book your child’s regular schedule and ad hoc sessions</a:t>
            </a:r>
            <a:endParaRPr lang="en-GB" sz="2800" noProof="0" dirty="0">
              <a:solidFill>
                <a:schemeClr val="tx1">
                  <a:lumMod val="65000"/>
                  <a:lumOff val="35000"/>
                </a:schemeClr>
              </a:solidFill>
              <a:latin typeface="Nunito"/>
              <a:ea typeface="Nunito"/>
              <a:cs typeface="Nunito"/>
            </a:endParaRPr>
          </a:p>
          <a:p>
            <a:pPr marL="668655" lvl="1" indent="-334010">
              <a:lnSpc>
                <a:spcPts val="4339"/>
              </a:lnSpc>
              <a:buFont typeface="Arial"/>
              <a:buChar char="•"/>
            </a:pPr>
            <a:r>
              <a:rPr lang="en-GB" sz="2800" noProof="0" dirty="0">
                <a:solidFill>
                  <a:schemeClr val="tx1">
                    <a:lumMod val="65000"/>
                    <a:lumOff val="35000"/>
                  </a:schemeClr>
                </a:solidFill>
                <a:latin typeface="Nunito"/>
                <a:ea typeface="Nunito"/>
                <a:cs typeface="Nunito"/>
              </a:rPr>
              <a:t>Apply funded hours</a:t>
            </a:r>
          </a:p>
          <a:p>
            <a:pPr marL="668655" lvl="1" indent="-334010">
              <a:lnSpc>
                <a:spcPts val="4339"/>
              </a:lnSpc>
              <a:buFont typeface="Arial"/>
              <a:buChar char="•"/>
            </a:pPr>
            <a:r>
              <a:rPr lang="en-GB" sz="2800" noProof="0" dirty="0">
                <a:solidFill>
                  <a:schemeClr val="tx1">
                    <a:lumMod val="65000"/>
                    <a:lumOff val="35000"/>
                  </a:schemeClr>
                </a:solidFill>
                <a:latin typeface="Nunito"/>
                <a:ea typeface="Nunito"/>
                <a:cs typeface="Nunito"/>
              </a:rPr>
              <a:t>Add extra consumables</a:t>
            </a:r>
          </a:p>
          <a:p>
            <a:pPr marL="668655" lvl="1" indent="-334010" algn="l">
              <a:lnSpc>
                <a:spcPts val="4339"/>
              </a:lnSpc>
              <a:buFont typeface="Arial"/>
              <a:buChar char="•"/>
            </a:pPr>
            <a:r>
              <a:rPr lang="en-GB" sz="2800" noProof="0" dirty="0">
                <a:solidFill>
                  <a:schemeClr val="tx1">
                    <a:lumMod val="65000"/>
                    <a:lumOff val="35000"/>
                  </a:schemeClr>
                </a:solidFill>
                <a:latin typeface="Nunito"/>
                <a:ea typeface="Nunito"/>
                <a:cs typeface="Nunito"/>
                <a:sym typeface="Nunito"/>
              </a:rPr>
              <a:t>Sign them in and out</a:t>
            </a:r>
            <a:endParaRPr lang="en-GB" sz="2800" noProof="0" dirty="0">
              <a:solidFill>
                <a:schemeClr val="tx1">
                  <a:lumMod val="65000"/>
                  <a:lumOff val="35000"/>
                </a:schemeClr>
              </a:solidFill>
              <a:latin typeface="Nunito"/>
              <a:ea typeface="Nunito"/>
              <a:cs typeface="Nunito"/>
            </a:endParaRPr>
          </a:p>
          <a:p>
            <a:pPr marL="668655" lvl="1" indent="-334010">
              <a:lnSpc>
                <a:spcPts val="4339"/>
              </a:lnSpc>
              <a:buFont typeface="Arial"/>
              <a:buChar char="•"/>
            </a:pPr>
            <a:r>
              <a:rPr lang="en-GB" sz="2800" noProof="0" dirty="0">
                <a:solidFill>
                  <a:schemeClr val="tx1">
                    <a:lumMod val="65000"/>
                    <a:lumOff val="35000"/>
                  </a:schemeClr>
                </a:solidFill>
                <a:latin typeface="Nunito"/>
                <a:ea typeface="Nunito"/>
                <a:cs typeface="Nunito"/>
              </a:rPr>
              <a:t>Record and consult their pick up password</a:t>
            </a:r>
          </a:p>
          <a:p>
            <a:pPr marL="668655" lvl="1" indent="-334010">
              <a:lnSpc>
                <a:spcPts val="4339"/>
              </a:lnSpc>
              <a:buFont typeface="Arial"/>
              <a:buChar char="•"/>
            </a:pPr>
            <a:r>
              <a:rPr lang="en-GB" sz="2800" noProof="0" dirty="0">
                <a:solidFill>
                  <a:schemeClr val="tx1">
                    <a:lumMod val="65000"/>
                    <a:lumOff val="35000"/>
                  </a:schemeClr>
                </a:solidFill>
                <a:latin typeface="Nunito"/>
                <a:ea typeface="Nunito"/>
                <a:cs typeface="Nunito"/>
                <a:sym typeface="Nunito"/>
              </a:rPr>
              <a:t>Send you clearly itemised invoices</a:t>
            </a:r>
            <a:endParaRPr lang="en-GB" sz="2800" noProof="0" dirty="0">
              <a:solidFill>
                <a:schemeClr val="tx1">
                  <a:lumMod val="65000"/>
                  <a:lumOff val="35000"/>
                </a:schemeClr>
              </a:solidFill>
              <a:latin typeface="Nunito"/>
              <a:ea typeface="Nunito"/>
              <a:cs typeface="Nunito"/>
            </a:endParaRPr>
          </a:p>
          <a:p>
            <a:pPr marL="668655" lvl="1" indent="-334010">
              <a:lnSpc>
                <a:spcPts val="4339"/>
              </a:lnSpc>
              <a:buFont typeface="Arial"/>
              <a:buChar char="•"/>
            </a:pPr>
            <a:r>
              <a:rPr lang="en-GB" sz="2800" noProof="0" dirty="0">
                <a:solidFill>
                  <a:schemeClr val="tx1">
                    <a:lumMod val="65000"/>
                    <a:lumOff val="35000"/>
                  </a:schemeClr>
                </a:solidFill>
                <a:latin typeface="Nunito"/>
                <a:ea typeface="Nunito"/>
                <a:cs typeface="Nunito"/>
                <a:sym typeface="Nunito"/>
              </a:rPr>
              <a:t>Send you Universal Credit-compliant invoices and payment receipts</a:t>
            </a:r>
            <a:endParaRPr lang="en-GB" sz="2800" noProof="0" dirty="0">
              <a:solidFill>
                <a:schemeClr val="tx1">
                  <a:lumMod val="65000"/>
                  <a:lumOff val="35000"/>
                </a:schemeClr>
              </a:solidFill>
              <a:latin typeface="Nunito"/>
              <a:ea typeface="Nunito"/>
              <a:cs typeface="Nunito"/>
            </a:endParaRPr>
          </a:p>
          <a:p>
            <a:pPr algn="l">
              <a:lnSpc>
                <a:spcPts val="4339"/>
              </a:lnSpc>
            </a:pPr>
            <a:endParaRPr lang="en-GB" sz="2800" noProof="0" dirty="0">
              <a:solidFill>
                <a:srgbClr val="555555"/>
              </a:solidFill>
              <a:latin typeface="Nunito"/>
              <a:ea typeface="Nunito"/>
              <a:cs typeface="Nunito"/>
            </a:endParaRPr>
          </a:p>
        </p:txBody>
      </p:sp>
      <p:pic>
        <p:nvPicPr>
          <p:cNvPr id="13" name="Picture 12">
            <a:extLst>
              <a:ext uri="{FF2B5EF4-FFF2-40B4-BE49-F238E27FC236}">
                <a16:creationId xmlns:a16="http://schemas.microsoft.com/office/drawing/2014/main" id="{5C6E0D59-E016-0A34-7072-3E83F5DFE900}"/>
              </a:ext>
            </a:extLst>
          </p:cNvPr>
          <p:cNvPicPr>
            <a:picLocks noChangeAspect="1"/>
          </p:cNvPicPr>
          <p:nvPr/>
        </p:nvPicPr>
        <p:blipFill>
          <a:blip r:embed="rId4"/>
          <a:stretch>
            <a:fillRect/>
          </a:stretch>
        </p:blipFill>
        <p:spPr>
          <a:xfrm>
            <a:off x="922553" y="2908809"/>
            <a:ext cx="8986903" cy="5480866"/>
          </a:xfrm>
          <a:prstGeom prst="rect">
            <a:avLst/>
          </a:prstGeom>
        </p:spPr>
      </p:pic>
      <p:sp>
        <p:nvSpPr>
          <p:cNvPr id="15" name="TextBox 14">
            <a:extLst>
              <a:ext uri="{FF2B5EF4-FFF2-40B4-BE49-F238E27FC236}">
                <a16:creationId xmlns:a16="http://schemas.microsoft.com/office/drawing/2014/main" id="{E5C44DA3-0D02-F6F2-E3AF-06E54EBD4C63}"/>
              </a:ext>
            </a:extLst>
          </p:cNvPr>
          <p:cNvSpPr txBox="1"/>
          <p:nvPr/>
        </p:nvSpPr>
        <p:spPr>
          <a:xfrm>
            <a:off x="661116" y="1944630"/>
            <a:ext cx="10744200" cy="625171"/>
          </a:xfrm>
          <a:prstGeom prst="rect">
            <a:avLst/>
          </a:prstGeom>
          <a:noFill/>
        </p:spPr>
        <p:txBody>
          <a:bodyPr wrap="square">
            <a:spAutoFit/>
          </a:bodyPr>
          <a:lstStyle/>
          <a:p>
            <a:pPr algn="l">
              <a:lnSpc>
                <a:spcPts val="4339"/>
              </a:lnSpc>
            </a:pPr>
            <a:r>
              <a:rPr lang="en-GB" sz="3100" noProof="0" dirty="0">
                <a:solidFill>
                  <a:srgbClr val="555555"/>
                </a:solidFill>
                <a:latin typeface="Nunito"/>
                <a:ea typeface="Nunito"/>
                <a:cs typeface="Nunito"/>
                <a:sym typeface="Nunito"/>
              </a:rPr>
              <a:t>Tapestry also provides a management system for us to:</a:t>
            </a:r>
          </a:p>
        </p:txBody>
      </p:sp>
      <p:sp>
        <p:nvSpPr>
          <p:cNvPr id="12" name="TextBox 11">
            <a:extLst>
              <a:ext uri="{FF2B5EF4-FFF2-40B4-BE49-F238E27FC236}">
                <a16:creationId xmlns:a16="http://schemas.microsoft.com/office/drawing/2014/main" id="{066AD725-BD85-8B9F-DA85-3A7622881C59}"/>
              </a:ext>
            </a:extLst>
          </p:cNvPr>
          <p:cNvSpPr txBox="1"/>
          <p:nvPr/>
        </p:nvSpPr>
        <p:spPr>
          <a:xfrm>
            <a:off x="917621" y="8781781"/>
            <a:ext cx="16533252"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noProof="0" dirty="0">
                <a:solidFill>
                  <a:srgbClr val="555555"/>
                </a:solidFill>
                <a:latin typeface="Nunito"/>
                <a:ea typeface="Segoe UI"/>
                <a:cs typeface="Segoe UI"/>
              </a:rPr>
              <a:t>Relatives will be able to access and view their invoices and account balances directly in Tapestry. </a:t>
            </a:r>
            <a:endParaRPr lang="en-GB" noProof="0" dirty="0"/>
          </a:p>
          <a:p>
            <a:pPr algn="ctr"/>
            <a:endParaRPr lang="en-GB" noProof="0" dirty="0"/>
          </a:p>
        </p:txBody>
      </p:sp>
    </p:spTree>
    <p:extLst>
      <p:ext uri="{BB962C8B-B14F-4D97-AF65-F5344CB8AC3E}">
        <p14:creationId xmlns:p14="http://schemas.microsoft.com/office/powerpoint/2010/main" val="4950702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82BE8-4BCD-A7A0-FB22-3F9C6B083A6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E54E6A0-E4D7-3881-9967-161593E8F131}"/>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EB7CDAE5-9905-D52D-61C9-BA00C233B1E1}"/>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B9852DA6-2B27-9546-F0C4-6CC489DF9421}"/>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56F1A01D-05D7-4683-E290-E90F54EB50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DE147C09-9762-1A8F-8D17-6355BF2E1DB4}"/>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334A5C5E-3415-B3E1-D21B-3966AAF01866}"/>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63D2C985-6949-8B33-399E-137FCD5C1CD0}"/>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5B1460CD-17CD-CB53-3A4D-CFBA2BD3AF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8" name="TextBox 12">
            <a:extLst>
              <a:ext uri="{FF2B5EF4-FFF2-40B4-BE49-F238E27FC236}">
                <a16:creationId xmlns:a16="http://schemas.microsoft.com/office/drawing/2014/main" id="{2870BA90-3A07-A90A-9B33-2638BA4ECD2D}"/>
              </a:ext>
            </a:extLst>
          </p:cNvPr>
          <p:cNvSpPr txBox="1"/>
          <p:nvPr/>
        </p:nvSpPr>
        <p:spPr>
          <a:xfrm>
            <a:off x="1243248" y="1370334"/>
            <a:ext cx="14453452" cy="845297"/>
          </a:xfrm>
          <a:prstGeom prst="rect">
            <a:avLst/>
          </a:prstGeom>
        </p:spPr>
        <p:txBody>
          <a:bodyPr lIns="0" tIns="0" rIns="0" bIns="0" rtlCol="0" anchor="t">
            <a:spAutoFit/>
          </a:bodyPr>
          <a:lstStyle/>
          <a:p>
            <a:pPr algn="l">
              <a:lnSpc>
                <a:spcPts val="7044"/>
              </a:lnSpc>
            </a:pPr>
            <a:r>
              <a:rPr lang="en-GB" sz="4792" b="1" spc="81" noProof="0" dirty="0">
                <a:solidFill>
                  <a:srgbClr val="812373"/>
                </a:solidFill>
                <a:latin typeface="Nunito Bold"/>
                <a:ea typeface="Nunito Bold"/>
                <a:cs typeface="Nunito Bold"/>
                <a:sym typeface="Nunito Bold"/>
              </a:rPr>
              <a:t>PDF and professionally printed journals</a:t>
            </a:r>
          </a:p>
        </p:txBody>
      </p:sp>
      <p:sp>
        <p:nvSpPr>
          <p:cNvPr id="11" name="Freeform 11">
            <a:extLst>
              <a:ext uri="{FF2B5EF4-FFF2-40B4-BE49-F238E27FC236}">
                <a16:creationId xmlns:a16="http://schemas.microsoft.com/office/drawing/2014/main" id="{87111AD9-106F-600D-E84E-3FE42C7CE973}"/>
              </a:ext>
            </a:extLst>
          </p:cNvPr>
          <p:cNvSpPr/>
          <p:nvPr/>
        </p:nvSpPr>
        <p:spPr>
          <a:xfrm>
            <a:off x="1447666" y="2663609"/>
            <a:ext cx="6983347" cy="4702355"/>
          </a:xfrm>
          <a:custGeom>
            <a:avLst/>
            <a:gdLst/>
            <a:ahLst/>
            <a:cxnLst/>
            <a:rect l="l" t="t" r="r" b="b"/>
            <a:pathLst>
              <a:path w="6983347" h="4702355">
                <a:moveTo>
                  <a:pt x="0" y="0"/>
                </a:moveTo>
                <a:lnTo>
                  <a:pt x="6983348" y="0"/>
                </a:lnTo>
                <a:lnTo>
                  <a:pt x="6983348" y="4702354"/>
                </a:lnTo>
                <a:lnTo>
                  <a:pt x="0" y="4702354"/>
                </a:lnTo>
                <a:lnTo>
                  <a:pt x="0" y="0"/>
                </a:lnTo>
                <a:close/>
              </a:path>
            </a:pathLst>
          </a:custGeom>
          <a:blipFill>
            <a:blip r:embed="rId4"/>
            <a:stretch>
              <a:fillRect/>
            </a:stretch>
          </a:blipFill>
        </p:spPr>
        <p:txBody>
          <a:bodyPr/>
          <a:lstStyle/>
          <a:p>
            <a:endParaRPr lang="en-GB" noProof="0" dirty="0"/>
          </a:p>
        </p:txBody>
      </p:sp>
      <p:sp>
        <p:nvSpPr>
          <p:cNvPr id="12" name="TextBox 13">
            <a:extLst>
              <a:ext uri="{FF2B5EF4-FFF2-40B4-BE49-F238E27FC236}">
                <a16:creationId xmlns:a16="http://schemas.microsoft.com/office/drawing/2014/main" id="{0971243B-AFF0-CBEF-DEBC-F5A2A45A7651}"/>
              </a:ext>
            </a:extLst>
          </p:cNvPr>
          <p:cNvSpPr txBox="1"/>
          <p:nvPr/>
        </p:nvSpPr>
        <p:spPr>
          <a:xfrm>
            <a:off x="9045358" y="2654084"/>
            <a:ext cx="7816935" cy="4331552"/>
          </a:xfrm>
          <a:prstGeom prst="rect">
            <a:avLst/>
          </a:prstGeom>
        </p:spPr>
        <p:txBody>
          <a:bodyPr lIns="0" tIns="0" rIns="0" bIns="0" rtlCol="0" anchor="t">
            <a:spAutoFit/>
          </a:bodyPr>
          <a:lstStyle/>
          <a:p>
            <a:pPr algn="l">
              <a:lnSpc>
                <a:spcPts val="4339"/>
              </a:lnSpc>
            </a:pPr>
            <a:r>
              <a:rPr lang="en-GB" sz="3099" noProof="0" dirty="0">
                <a:solidFill>
                  <a:srgbClr val="555555"/>
                </a:solidFill>
                <a:latin typeface="Nunito"/>
                <a:ea typeface="Nunito"/>
                <a:cs typeface="Nunito"/>
                <a:sym typeface="Nunito"/>
              </a:rPr>
              <a:t>At the end of your child’s time with us, we will provide you with a PDF copy of their journal. You can also export a PDF copy yourself whenever you like.</a:t>
            </a:r>
          </a:p>
          <a:p>
            <a:pPr algn="l">
              <a:lnSpc>
                <a:spcPts val="4339"/>
              </a:lnSpc>
            </a:pPr>
            <a:endParaRPr lang="en-GB" sz="3099" noProof="0" dirty="0">
              <a:solidFill>
                <a:srgbClr val="555555"/>
              </a:solidFill>
              <a:latin typeface="Nunito"/>
              <a:ea typeface="Nunito"/>
              <a:cs typeface="Nunito"/>
              <a:sym typeface="Nunito"/>
            </a:endParaRPr>
          </a:p>
          <a:p>
            <a:pPr algn="l">
              <a:lnSpc>
                <a:spcPts val="4339"/>
              </a:lnSpc>
            </a:pPr>
            <a:r>
              <a:rPr lang="en-GB" sz="3099" noProof="0" dirty="0">
                <a:solidFill>
                  <a:srgbClr val="555555"/>
                </a:solidFill>
                <a:latin typeface="Nunito"/>
                <a:ea typeface="Nunito"/>
                <a:cs typeface="Nunito"/>
                <a:sym typeface="Nunito"/>
              </a:rPr>
              <a:t>You also have the option to purchase a professionally printed book version through publisher Group Hugs.</a:t>
            </a:r>
          </a:p>
        </p:txBody>
      </p:sp>
      <p:sp>
        <p:nvSpPr>
          <p:cNvPr id="13" name="TextBox 14">
            <a:extLst>
              <a:ext uri="{FF2B5EF4-FFF2-40B4-BE49-F238E27FC236}">
                <a16:creationId xmlns:a16="http://schemas.microsoft.com/office/drawing/2014/main" id="{01E33DF0-329F-A0A1-0EDE-27A776C151F0}"/>
              </a:ext>
            </a:extLst>
          </p:cNvPr>
          <p:cNvSpPr txBox="1"/>
          <p:nvPr/>
        </p:nvSpPr>
        <p:spPr>
          <a:xfrm>
            <a:off x="1447666" y="7546938"/>
            <a:ext cx="15414626" cy="1073840"/>
          </a:xfrm>
          <a:prstGeom prst="rect">
            <a:avLst/>
          </a:prstGeom>
        </p:spPr>
        <p:txBody>
          <a:bodyPr lIns="0" tIns="0" rIns="0" bIns="0" rtlCol="0" anchor="t">
            <a:spAutoFit/>
          </a:bodyPr>
          <a:lstStyle/>
          <a:p>
            <a:pPr algn="l">
              <a:lnSpc>
                <a:spcPts val="4339"/>
              </a:lnSpc>
            </a:pPr>
            <a:r>
              <a:rPr lang="en-GB" sz="3099" noProof="0" dirty="0">
                <a:solidFill>
                  <a:srgbClr val="555555"/>
                </a:solidFill>
                <a:latin typeface="Nunito"/>
                <a:ea typeface="Nunito"/>
                <a:cs typeface="Nunito"/>
                <a:sym typeface="Nunito"/>
              </a:rPr>
              <a:t>The PDF (and printed) journal will include all the observations in your child’s journal, made by both us and you. This is a lovely keepsake of your child’s experiences.</a:t>
            </a:r>
          </a:p>
        </p:txBody>
      </p:sp>
    </p:spTree>
    <p:extLst>
      <p:ext uri="{BB962C8B-B14F-4D97-AF65-F5344CB8AC3E}">
        <p14:creationId xmlns:p14="http://schemas.microsoft.com/office/powerpoint/2010/main" val="4277155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AB313-28A0-2747-B2BD-E07AA29C3E9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0D2BAF3-A932-8E91-AE69-F30F039A0019}"/>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A363F910-10D2-9A91-F292-0ACD41CAF180}"/>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0E1AAE51-7175-C0A7-3374-7B926A13E1DE}"/>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A5055220-872A-B337-42F4-B3F1F293E1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41158B7C-7802-F2B0-8C07-F82E6EC0ED4D}"/>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C9795695-68E9-9768-B35E-04D54F6B35ED}"/>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A1A22197-B239-EF18-9C20-90AFC9559DC2}"/>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F6522C18-9424-A647-3A69-ED05EE9400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12" name="AutoShape 9">
            <a:extLst>
              <a:ext uri="{FF2B5EF4-FFF2-40B4-BE49-F238E27FC236}">
                <a16:creationId xmlns:a16="http://schemas.microsoft.com/office/drawing/2014/main" id="{AE0B6177-4BF8-128A-9D3E-C9C700D6149D}"/>
              </a:ext>
            </a:extLst>
          </p:cNvPr>
          <p:cNvSpPr/>
          <p:nvPr/>
        </p:nvSpPr>
        <p:spPr>
          <a:xfrm flipV="1">
            <a:off x="13611098" y="689160"/>
            <a:ext cx="0" cy="8880122"/>
          </a:xfrm>
          <a:prstGeom prst="line">
            <a:avLst/>
          </a:prstGeom>
          <a:ln w="76200" cap="flat">
            <a:solidFill>
              <a:srgbClr val="812373"/>
            </a:solidFill>
            <a:prstDash val="sysDot"/>
            <a:headEnd type="none" w="sm" len="sm"/>
            <a:tailEnd type="none" w="sm" len="sm"/>
          </a:ln>
        </p:spPr>
        <p:txBody>
          <a:bodyPr/>
          <a:lstStyle/>
          <a:p>
            <a:endParaRPr lang="en-GB" noProof="0" dirty="0"/>
          </a:p>
        </p:txBody>
      </p:sp>
      <p:sp>
        <p:nvSpPr>
          <p:cNvPr id="13" name="TextBox 11">
            <a:extLst>
              <a:ext uri="{FF2B5EF4-FFF2-40B4-BE49-F238E27FC236}">
                <a16:creationId xmlns:a16="http://schemas.microsoft.com/office/drawing/2014/main" id="{66258AC4-0CC4-BC30-E05B-A60929CBA712}"/>
              </a:ext>
            </a:extLst>
          </p:cNvPr>
          <p:cNvSpPr txBox="1"/>
          <p:nvPr/>
        </p:nvSpPr>
        <p:spPr>
          <a:xfrm>
            <a:off x="14039768" y="2439749"/>
            <a:ext cx="3153714" cy="1240619"/>
          </a:xfrm>
          <a:prstGeom prst="rect">
            <a:avLst/>
          </a:prstGeom>
        </p:spPr>
        <p:txBody>
          <a:bodyPr lIns="0" tIns="0" rIns="0" bIns="0" rtlCol="0" anchor="t">
            <a:spAutoFit/>
          </a:bodyPr>
          <a:lstStyle/>
          <a:p>
            <a:pPr algn="ctr">
              <a:lnSpc>
                <a:spcPts val="2488"/>
              </a:lnSpc>
            </a:pPr>
            <a:r>
              <a:rPr lang="en-GB" sz="1777" noProof="0" dirty="0">
                <a:solidFill>
                  <a:srgbClr val="812373"/>
                </a:solidFill>
                <a:latin typeface="Nunito"/>
                <a:ea typeface="Nunito"/>
                <a:cs typeface="Nunito"/>
                <a:sym typeface="Nunito"/>
              </a:rPr>
              <a:t>For more information on how Tapestry keeps data safe visit their website: </a:t>
            </a:r>
            <a:r>
              <a:rPr lang="en-GB" sz="1777" u="sng" noProof="0" dirty="0">
                <a:solidFill>
                  <a:srgbClr val="812373"/>
                </a:solidFill>
                <a:latin typeface="Nunito"/>
                <a:ea typeface="Nunito"/>
                <a:cs typeface="Nunito"/>
                <a:sym typeface="Nunito"/>
                <a:hlinkClick r:id="rId4" tooltip="https://tapestry.info/security/?utm_source=introductory_presentation&amp;utm_medium=ppt"/>
              </a:rPr>
              <a:t>tapestry.info/security/</a:t>
            </a:r>
          </a:p>
        </p:txBody>
      </p:sp>
      <p:sp>
        <p:nvSpPr>
          <p:cNvPr id="14" name="Freeform 7">
            <a:extLst>
              <a:ext uri="{FF2B5EF4-FFF2-40B4-BE49-F238E27FC236}">
                <a16:creationId xmlns:a16="http://schemas.microsoft.com/office/drawing/2014/main" id="{6502DC27-1146-6222-69C2-FC357C1F502E}"/>
              </a:ext>
            </a:extLst>
          </p:cNvPr>
          <p:cNvSpPr/>
          <p:nvPr/>
        </p:nvSpPr>
        <p:spPr>
          <a:xfrm>
            <a:off x="13894714" y="6159358"/>
            <a:ext cx="4594356" cy="4594356"/>
          </a:xfrm>
          <a:custGeom>
            <a:avLst/>
            <a:gdLst/>
            <a:ahLst/>
            <a:cxnLst/>
            <a:rect l="l" t="t" r="r" b="b"/>
            <a:pathLst>
              <a:path w="4594356" h="4594356">
                <a:moveTo>
                  <a:pt x="0" y="0"/>
                </a:moveTo>
                <a:lnTo>
                  <a:pt x="4594356" y="0"/>
                </a:lnTo>
                <a:lnTo>
                  <a:pt x="4594356" y="4594356"/>
                </a:lnTo>
                <a:lnTo>
                  <a:pt x="0" y="4594356"/>
                </a:lnTo>
                <a:lnTo>
                  <a:pt x="0" y="0"/>
                </a:lnTo>
                <a:close/>
              </a:path>
            </a:pathLst>
          </a:custGeom>
          <a:blipFill>
            <a:blip r:embed="rId5"/>
            <a:stretch>
              <a:fillRect/>
            </a:stretch>
          </a:blipFill>
        </p:spPr>
        <p:txBody>
          <a:bodyPr/>
          <a:lstStyle/>
          <a:p>
            <a:endParaRPr lang="en-GB" noProof="0" dirty="0"/>
          </a:p>
        </p:txBody>
      </p:sp>
      <p:grpSp>
        <p:nvGrpSpPr>
          <p:cNvPr id="17" name="Group 16">
            <a:extLst>
              <a:ext uri="{FF2B5EF4-FFF2-40B4-BE49-F238E27FC236}">
                <a16:creationId xmlns:a16="http://schemas.microsoft.com/office/drawing/2014/main" id="{DF74DBF9-1CCC-635D-F299-9B3CAFB751AF}"/>
              </a:ext>
            </a:extLst>
          </p:cNvPr>
          <p:cNvGrpSpPr/>
          <p:nvPr/>
        </p:nvGrpSpPr>
        <p:grpSpPr>
          <a:xfrm>
            <a:off x="14453610" y="3956314"/>
            <a:ext cx="3382127" cy="3139791"/>
            <a:chOff x="14491522" y="3900688"/>
            <a:chExt cx="3382127" cy="3139791"/>
          </a:xfrm>
        </p:grpSpPr>
        <p:pic>
          <p:nvPicPr>
            <p:cNvPr id="18" name="Picture 17">
              <a:extLst>
                <a:ext uri="{FF2B5EF4-FFF2-40B4-BE49-F238E27FC236}">
                  <a16:creationId xmlns:a16="http://schemas.microsoft.com/office/drawing/2014/main" id="{89D4F880-67FE-55CD-EEC8-B8362A73AE8F}"/>
                </a:ext>
              </a:extLst>
            </p:cNvPr>
            <p:cNvPicPr>
              <a:picLocks noChangeAspect="1"/>
            </p:cNvPicPr>
            <p:nvPr/>
          </p:nvPicPr>
          <p:blipFill>
            <a:blip r:embed="rId6"/>
            <a:stretch>
              <a:fillRect/>
            </a:stretch>
          </p:blipFill>
          <p:spPr>
            <a:xfrm>
              <a:off x="14491522" y="3900688"/>
              <a:ext cx="2410355" cy="2410355"/>
            </a:xfrm>
            <a:prstGeom prst="rect">
              <a:avLst/>
            </a:prstGeom>
          </p:spPr>
        </p:pic>
        <p:sp>
          <p:nvSpPr>
            <p:cNvPr id="19" name="TextBox 18">
              <a:extLst>
                <a:ext uri="{FF2B5EF4-FFF2-40B4-BE49-F238E27FC236}">
                  <a16:creationId xmlns:a16="http://schemas.microsoft.com/office/drawing/2014/main" id="{8F2480F8-A42A-CDF5-2076-B77745889BF6}"/>
                </a:ext>
              </a:extLst>
            </p:cNvPr>
            <p:cNvSpPr txBox="1"/>
            <p:nvPr/>
          </p:nvSpPr>
          <p:spPr>
            <a:xfrm>
              <a:off x="14654046" y="6455704"/>
              <a:ext cx="3219603" cy="584775"/>
            </a:xfrm>
            <a:prstGeom prst="rect">
              <a:avLst/>
            </a:prstGeom>
            <a:noFill/>
          </p:spPr>
          <p:txBody>
            <a:bodyPr wrap="square" rtlCol="0">
              <a:spAutoFit/>
            </a:bodyPr>
            <a:lstStyle/>
            <a:p>
              <a:r>
                <a:rPr lang="en-GB" sz="3200" noProof="0" dirty="0">
                  <a:latin typeface="Nunito Bold" charset="0"/>
                </a:rPr>
                <a:t>SCAN ME </a:t>
              </a:r>
            </a:p>
          </p:txBody>
        </p:sp>
      </p:grpSp>
      <p:sp>
        <p:nvSpPr>
          <p:cNvPr id="11" name="TextBox 14">
            <a:extLst>
              <a:ext uri="{FF2B5EF4-FFF2-40B4-BE49-F238E27FC236}">
                <a16:creationId xmlns:a16="http://schemas.microsoft.com/office/drawing/2014/main" id="{C7A7B3A3-EA18-D2A8-BCD0-F549406C6ECF}"/>
              </a:ext>
            </a:extLst>
          </p:cNvPr>
          <p:cNvSpPr txBox="1"/>
          <p:nvPr/>
        </p:nvSpPr>
        <p:spPr>
          <a:xfrm>
            <a:off x="1261047" y="2724719"/>
            <a:ext cx="11664614" cy="590931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3200" noProof="0" dirty="0">
                <a:solidFill>
                  <a:srgbClr val="555555"/>
                </a:solidFill>
                <a:latin typeface="Nunito"/>
                <a:ea typeface="Nunito"/>
                <a:cs typeface="Nunito"/>
                <a:sym typeface="Nunito"/>
              </a:rPr>
              <a:t>Data security is Tapestry’s highest priority. </a:t>
            </a:r>
          </a:p>
          <a:p>
            <a:pPr algn="l"/>
            <a:endParaRPr lang="en-GB" sz="3200" noProof="0" dirty="0">
              <a:solidFill>
                <a:srgbClr val="555555"/>
              </a:solidFill>
              <a:latin typeface="Nunito"/>
              <a:ea typeface="Nunito"/>
              <a:cs typeface="Nunito"/>
              <a:sym typeface="Nunito"/>
            </a:endParaRPr>
          </a:p>
          <a:p>
            <a:pPr marL="431800" lvl="1" indent="-215900" algn="l">
              <a:buFont typeface="Arial"/>
              <a:buChar char="•"/>
            </a:pPr>
            <a:r>
              <a:rPr lang="en-GB" sz="3200" noProof="0" dirty="0">
                <a:solidFill>
                  <a:srgbClr val="555555"/>
                </a:solidFill>
                <a:latin typeface="Nunito"/>
                <a:ea typeface="Nunito"/>
                <a:cs typeface="Nunito"/>
                <a:sym typeface="Nunito"/>
              </a:rPr>
              <a:t>Comprehensive contracts and data processing agreements that prioritise the safety of your information</a:t>
            </a:r>
          </a:p>
          <a:p>
            <a:pPr marL="431800" lvl="1" indent="-215900" algn="l">
              <a:buFont typeface="Arial"/>
              <a:buChar char="•"/>
            </a:pPr>
            <a:r>
              <a:rPr lang="en-GB" sz="3200" noProof="0" dirty="0">
                <a:solidFill>
                  <a:srgbClr val="555555"/>
                </a:solidFill>
                <a:latin typeface="Nunito"/>
                <a:ea typeface="Nunito"/>
                <a:cs typeface="Nunito"/>
                <a:sym typeface="Nunito"/>
              </a:rPr>
              <a:t>Set and enforce password strength requirements for all staff ad relative accounts</a:t>
            </a:r>
          </a:p>
          <a:p>
            <a:pPr marL="431800" lvl="1" indent="-215900" algn="l">
              <a:buFont typeface="Arial"/>
              <a:buChar char="•"/>
            </a:pPr>
            <a:r>
              <a:rPr lang="en-GB" sz="3200" noProof="0" dirty="0">
                <a:solidFill>
                  <a:srgbClr val="555555"/>
                </a:solidFill>
                <a:latin typeface="Nunito"/>
                <a:ea typeface="Nunito"/>
                <a:cs typeface="Nunito"/>
                <a:sym typeface="Nunito"/>
              </a:rPr>
              <a:t>Two-factor authentication (2FA) is available to add a vital extra layer of security to user logins</a:t>
            </a:r>
          </a:p>
          <a:p>
            <a:pPr marL="431800" lvl="1" indent="-215900" algn="l">
              <a:buFont typeface="Arial"/>
              <a:buChar char="•"/>
            </a:pPr>
            <a:r>
              <a:rPr lang="en-GB" sz="3200" noProof="0" dirty="0">
                <a:solidFill>
                  <a:srgbClr val="555555"/>
                </a:solidFill>
                <a:latin typeface="Nunito"/>
                <a:ea typeface="Nunito"/>
                <a:cs typeface="Nunito"/>
                <a:sym typeface="Nunito"/>
              </a:rPr>
              <a:t>You decide exactly what each user can see and do within the system</a:t>
            </a:r>
          </a:p>
          <a:p>
            <a:pPr marL="431800" lvl="1" indent="-215900">
              <a:buFont typeface="Arial"/>
              <a:buChar char="•"/>
            </a:pPr>
            <a:r>
              <a:rPr lang="en-GB" sz="3200" noProof="0" dirty="0">
                <a:solidFill>
                  <a:srgbClr val="555555"/>
                </a:solidFill>
                <a:latin typeface="Nunito"/>
                <a:ea typeface="Nunito"/>
                <a:cs typeface="Nunito"/>
                <a:sym typeface="Nunito"/>
              </a:rPr>
              <a:t>We are Cyber Essentials certified</a:t>
            </a:r>
            <a:endParaRPr lang="en-GB" sz="3200" noProof="0" dirty="0">
              <a:solidFill>
                <a:srgbClr val="555555"/>
              </a:solidFill>
              <a:latin typeface="Nunito"/>
              <a:ea typeface="Nunito"/>
              <a:cs typeface="Nunito"/>
            </a:endParaRPr>
          </a:p>
          <a:p>
            <a:pPr marL="431800" lvl="1" indent="-215900" algn="l">
              <a:buFont typeface="Arial"/>
              <a:buChar char="•"/>
            </a:pPr>
            <a:endParaRPr lang="en-GB" sz="3200" noProof="0" dirty="0">
              <a:solidFill>
                <a:srgbClr val="555555"/>
              </a:solidFill>
              <a:latin typeface="Nunito"/>
              <a:ea typeface="Nunito"/>
              <a:cs typeface="Nunito"/>
              <a:sym typeface="Nunito"/>
            </a:endParaRPr>
          </a:p>
        </p:txBody>
      </p:sp>
      <p:sp>
        <p:nvSpPr>
          <p:cNvPr id="15" name="TextBox 14">
            <a:extLst>
              <a:ext uri="{FF2B5EF4-FFF2-40B4-BE49-F238E27FC236}">
                <a16:creationId xmlns:a16="http://schemas.microsoft.com/office/drawing/2014/main" id="{D3096665-D3BE-89A1-D58F-B7BFD181873A}"/>
              </a:ext>
            </a:extLst>
          </p:cNvPr>
          <p:cNvSpPr txBox="1"/>
          <p:nvPr/>
        </p:nvSpPr>
        <p:spPr>
          <a:xfrm>
            <a:off x="1261047" y="2724719"/>
            <a:ext cx="11664614" cy="5909310"/>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3200" noProof="0" dirty="0">
                <a:solidFill>
                  <a:srgbClr val="555555"/>
                </a:solidFill>
                <a:latin typeface="Nunito"/>
                <a:ea typeface="Nunito"/>
                <a:cs typeface="Nunito"/>
                <a:sym typeface="Nunito"/>
              </a:rPr>
              <a:t>Data security is Tapestry’s highest priority. </a:t>
            </a:r>
          </a:p>
          <a:p>
            <a:pPr algn="l"/>
            <a:endParaRPr lang="en-GB" sz="3200" noProof="0" dirty="0">
              <a:solidFill>
                <a:srgbClr val="555555"/>
              </a:solidFill>
              <a:latin typeface="Nunito"/>
              <a:ea typeface="Nunito"/>
              <a:cs typeface="Nunito"/>
              <a:sym typeface="Nunito"/>
            </a:endParaRPr>
          </a:p>
          <a:p>
            <a:pPr marL="431800" lvl="1" indent="-215900" algn="l">
              <a:buFont typeface="Arial"/>
              <a:buChar char="•"/>
            </a:pPr>
            <a:r>
              <a:rPr lang="en-GB" sz="3200" noProof="0" dirty="0">
                <a:solidFill>
                  <a:srgbClr val="555555"/>
                </a:solidFill>
                <a:latin typeface="Nunito"/>
                <a:ea typeface="Nunito"/>
                <a:cs typeface="Nunito"/>
                <a:sym typeface="Nunito"/>
              </a:rPr>
              <a:t>Comprehensive contracts and data processing agreements that prioritise the safety of your information</a:t>
            </a:r>
          </a:p>
          <a:p>
            <a:pPr marL="431800" lvl="1" indent="-215900" algn="l">
              <a:buFont typeface="Arial"/>
              <a:buChar char="•"/>
            </a:pPr>
            <a:r>
              <a:rPr lang="en-GB" sz="3200" noProof="0" dirty="0">
                <a:solidFill>
                  <a:srgbClr val="555555"/>
                </a:solidFill>
                <a:latin typeface="Nunito"/>
                <a:ea typeface="Nunito"/>
                <a:cs typeface="Nunito"/>
                <a:sym typeface="Nunito"/>
              </a:rPr>
              <a:t>Set and enforce password strength requirements for all staff ad relative accounts</a:t>
            </a:r>
          </a:p>
          <a:p>
            <a:pPr marL="431800" lvl="1" indent="-215900" algn="l">
              <a:buFont typeface="Arial"/>
              <a:buChar char="•"/>
            </a:pPr>
            <a:r>
              <a:rPr lang="en-GB" sz="3200" noProof="0" dirty="0">
                <a:solidFill>
                  <a:srgbClr val="555555"/>
                </a:solidFill>
                <a:latin typeface="Nunito"/>
                <a:ea typeface="Nunito"/>
                <a:cs typeface="Nunito"/>
                <a:sym typeface="Nunito"/>
              </a:rPr>
              <a:t>Two-factor authentication (2FA) is available to add a vital extra layer of security to user logins</a:t>
            </a:r>
          </a:p>
          <a:p>
            <a:pPr marL="431800" lvl="1" indent="-215900" algn="l">
              <a:buFont typeface="Arial"/>
              <a:buChar char="•"/>
            </a:pPr>
            <a:r>
              <a:rPr lang="en-GB" sz="3200" noProof="0" dirty="0">
                <a:solidFill>
                  <a:srgbClr val="555555"/>
                </a:solidFill>
                <a:latin typeface="Nunito"/>
                <a:ea typeface="Nunito"/>
                <a:cs typeface="Nunito"/>
                <a:sym typeface="Nunito"/>
              </a:rPr>
              <a:t>You decide exactly what each user can see and do within the system</a:t>
            </a:r>
          </a:p>
          <a:p>
            <a:pPr marL="431800" lvl="1" indent="-215900">
              <a:buFont typeface="Arial"/>
              <a:buChar char="•"/>
            </a:pPr>
            <a:r>
              <a:rPr lang="en-GB" sz="3200" noProof="0" dirty="0">
                <a:solidFill>
                  <a:srgbClr val="555555"/>
                </a:solidFill>
                <a:latin typeface="Nunito"/>
                <a:ea typeface="Nunito"/>
                <a:cs typeface="Nunito"/>
                <a:sym typeface="Nunito"/>
              </a:rPr>
              <a:t>We are Cyber Essentials certified</a:t>
            </a:r>
            <a:endParaRPr lang="en-GB" sz="3200" noProof="0" dirty="0">
              <a:solidFill>
                <a:srgbClr val="555555"/>
              </a:solidFill>
              <a:latin typeface="Nunito"/>
              <a:ea typeface="Nunito"/>
              <a:cs typeface="Nunito"/>
            </a:endParaRPr>
          </a:p>
          <a:p>
            <a:pPr marL="431800" lvl="1" indent="-215900" algn="l">
              <a:buFont typeface="Arial"/>
              <a:buChar char="•"/>
            </a:pPr>
            <a:endParaRPr lang="en-GB" sz="3200" noProof="0" dirty="0">
              <a:solidFill>
                <a:srgbClr val="555555"/>
              </a:solidFill>
              <a:latin typeface="Nunito"/>
              <a:ea typeface="Nunito"/>
              <a:cs typeface="Nunito"/>
              <a:sym typeface="Nunito"/>
            </a:endParaRPr>
          </a:p>
        </p:txBody>
      </p:sp>
      <p:sp>
        <p:nvSpPr>
          <p:cNvPr id="20" name="TextBox 8">
            <a:extLst>
              <a:ext uri="{FF2B5EF4-FFF2-40B4-BE49-F238E27FC236}">
                <a16:creationId xmlns:a16="http://schemas.microsoft.com/office/drawing/2014/main" id="{9C792333-965B-2890-54E2-7A4916C78379}"/>
              </a:ext>
            </a:extLst>
          </p:cNvPr>
          <p:cNvSpPr txBox="1"/>
          <p:nvPr/>
        </p:nvSpPr>
        <p:spPr>
          <a:xfrm>
            <a:off x="1243248" y="973099"/>
            <a:ext cx="14453452" cy="857671"/>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ts val="7044"/>
              </a:lnSpc>
            </a:pPr>
            <a:r>
              <a:rPr lang="en-GB" sz="4792" b="1" spc="81" noProof="0" dirty="0">
                <a:solidFill>
                  <a:srgbClr val="812373"/>
                </a:solidFill>
                <a:latin typeface="Nunito Bold"/>
                <a:ea typeface="Nunito Bold"/>
                <a:cs typeface="Nunito Bold"/>
                <a:sym typeface="Nunito Bold"/>
              </a:rPr>
              <a:t>Security </a:t>
            </a:r>
          </a:p>
        </p:txBody>
      </p:sp>
    </p:spTree>
    <p:extLst>
      <p:ext uri="{BB962C8B-B14F-4D97-AF65-F5344CB8AC3E}">
        <p14:creationId xmlns:p14="http://schemas.microsoft.com/office/powerpoint/2010/main" val="2941177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6D6DE-805E-B91A-D1C5-66752DEE308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89D9505-A307-A2AF-C23F-DB7E1345738D}"/>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64202F77-F9DD-5529-7CC3-5826483880A3}"/>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CDA2E9EB-9589-8E8A-9344-50D44237B299}"/>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F4E365CF-27AF-312C-2CCC-AA3ACA98E2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B23CF6F3-9F08-CDB0-4583-AD7743C4E85B}"/>
              </a:ext>
            </a:extLst>
          </p:cNvPr>
          <p:cNvGrpSpPr/>
          <p:nvPr/>
        </p:nvGrpSpPr>
        <p:grpSpPr>
          <a:xfrm>
            <a:off x="666597" y="571500"/>
            <a:ext cx="16954805" cy="8908680"/>
            <a:chOff x="0" y="0"/>
            <a:chExt cx="4465463" cy="2346319"/>
          </a:xfrm>
        </p:grpSpPr>
        <p:sp>
          <p:nvSpPr>
            <p:cNvPr id="7" name="Freeform 4">
              <a:extLst>
                <a:ext uri="{FF2B5EF4-FFF2-40B4-BE49-F238E27FC236}">
                  <a16:creationId xmlns:a16="http://schemas.microsoft.com/office/drawing/2014/main" id="{393CF43B-05D3-183F-C857-C96E5F8B7058}"/>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D851AB93-D301-75F1-AEC1-819D7ED2B348}"/>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68C1C87E-1E17-74D5-AAE7-0FF77CAC2A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8" name="TextBox 40">
            <a:extLst>
              <a:ext uri="{FF2B5EF4-FFF2-40B4-BE49-F238E27FC236}">
                <a16:creationId xmlns:a16="http://schemas.microsoft.com/office/drawing/2014/main" id="{62B27A5F-6837-3C1D-1D75-93F19563198E}"/>
              </a:ext>
            </a:extLst>
          </p:cNvPr>
          <p:cNvSpPr txBox="1"/>
          <p:nvPr/>
        </p:nvSpPr>
        <p:spPr>
          <a:xfrm>
            <a:off x="1243248" y="1370334"/>
            <a:ext cx="14453452" cy="845297"/>
          </a:xfrm>
          <a:prstGeom prst="rect">
            <a:avLst/>
          </a:prstGeom>
        </p:spPr>
        <p:txBody>
          <a:bodyPr lIns="0" tIns="0" rIns="0" bIns="0" rtlCol="0" anchor="t">
            <a:spAutoFit/>
          </a:bodyPr>
          <a:lstStyle/>
          <a:p>
            <a:pPr algn="l">
              <a:lnSpc>
                <a:spcPts val="7044"/>
              </a:lnSpc>
            </a:pPr>
            <a:r>
              <a:rPr lang="en-GB" sz="4792" b="1" spc="81" noProof="0" dirty="0">
                <a:solidFill>
                  <a:srgbClr val="812373"/>
                </a:solidFill>
                <a:latin typeface="Nunito Bold"/>
                <a:ea typeface="Nunito Bold"/>
                <a:cs typeface="Nunito Bold"/>
                <a:sym typeface="Nunito Bold"/>
              </a:rPr>
              <a:t>How to access Tapestry</a:t>
            </a:r>
          </a:p>
        </p:txBody>
      </p:sp>
      <p:sp>
        <p:nvSpPr>
          <p:cNvPr id="11" name="TextBox 41">
            <a:extLst>
              <a:ext uri="{FF2B5EF4-FFF2-40B4-BE49-F238E27FC236}">
                <a16:creationId xmlns:a16="http://schemas.microsoft.com/office/drawing/2014/main" id="{B04100B8-7385-C4B4-D91B-CC4CFAD951F4}"/>
              </a:ext>
            </a:extLst>
          </p:cNvPr>
          <p:cNvSpPr txBox="1"/>
          <p:nvPr/>
        </p:nvSpPr>
        <p:spPr>
          <a:xfrm>
            <a:off x="1288282" y="2365851"/>
            <a:ext cx="14363384" cy="1073840"/>
          </a:xfrm>
          <a:prstGeom prst="rect">
            <a:avLst/>
          </a:prstGeom>
        </p:spPr>
        <p:txBody>
          <a:bodyPr lIns="0" tIns="0" rIns="0" bIns="0" rtlCol="0" anchor="t">
            <a:spAutoFit/>
          </a:bodyPr>
          <a:lstStyle/>
          <a:p>
            <a:pPr algn="l">
              <a:lnSpc>
                <a:spcPts val="4339"/>
              </a:lnSpc>
            </a:pPr>
            <a:r>
              <a:rPr lang="en-GB" sz="3099" noProof="0" dirty="0">
                <a:solidFill>
                  <a:srgbClr val="555555"/>
                </a:solidFill>
                <a:latin typeface="Nunito"/>
                <a:ea typeface="Nunito"/>
                <a:cs typeface="Nunito"/>
                <a:sym typeface="Nunito"/>
              </a:rPr>
              <a:t>Tapestry is accessible both from a browser (e.g. Chrome, Firefox, etc) via </a:t>
            </a:r>
            <a:r>
              <a:rPr lang="en-GB" sz="3099" b="1" u="sng" noProof="0" dirty="0">
                <a:solidFill>
                  <a:srgbClr val="036A79"/>
                </a:solidFill>
                <a:latin typeface="Nunito Bold"/>
                <a:ea typeface="Nunito Bold"/>
                <a:cs typeface="Nunito Bold"/>
                <a:sym typeface="Nunito Bold"/>
                <a:hlinkClick r:id="rId4" tooltip="https://tapestryjournal.com"/>
              </a:rPr>
              <a:t>tapestryjournal.com</a:t>
            </a:r>
            <a:r>
              <a:rPr lang="en-GB" sz="3099" noProof="0" dirty="0">
                <a:solidFill>
                  <a:srgbClr val="555555"/>
                </a:solidFill>
                <a:latin typeface="Nunito"/>
                <a:ea typeface="Nunito"/>
                <a:cs typeface="Nunito"/>
                <a:sym typeface="Nunito"/>
              </a:rPr>
              <a:t>, and an app, available to download for iOS and Android. </a:t>
            </a:r>
          </a:p>
        </p:txBody>
      </p:sp>
      <p:sp>
        <p:nvSpPr>
          <p:cNvPr id="12" name="Freeform 38">
            <a:hlinkClick r:id="rId5" tooltip="https://apps.apple.com/gb/app/tapestry-journal/id1442916401"/>
            <a:extLst>
              <a:ext uri="{FF2B5EF4-FFF2-40B4-BE49-F238E27FC236}">
                <a16:creationId xmlns:a16="http://schemas.microsoft.com/office/drawing/2014/main" id="{F07D8BEB-764E-6896-20A9-0D4BEBDA36A3}"/>
              </a:ext>
            </a:extLst>
          </p:cNvPr>
          <p:cNvSpPr/>
          <p:nvPr/>
        </p:nvSpPr>
        <p:spPr>
          <a:xfrm>
            <a:off x="12687300" y="4404517"/>
            <a:ext cx="3581400" cy="1242645"/>
          </a:xfrm>
          <a:custGeom>
            <a:avLst/>
            <a:gdLst/>
            <a:ahLst/>
            <a:cxnLst/>
            <a:rect l="l" t="t" r="r" b="b"/>
            <a:pathLst>
              <a:path w="6298793" h="2099598">
                <a:moveTo>
                  <a:pt x="0" y="0"/>
                </a:moveTo>
                <a:lnTo>
                  <a:pt x="6298792" y="0"/>
                </a:lnTo>
                <a:lnTo>
                  <a:pt x="6298792" y="2099598"/>
                </a:lnTo>
                <a:lnTo>
                  <a:pt x="0" y="209959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noProof="0" dirty="0"/>
          </a:p>
        </p:txBody>
      </p:sp>
      <p:sp>
        <p:nvSpPr>
          <p:cNvPr id="13" name="Freeform 39">
            <a:hlinkClick r:id="rId8" tooltip="https://play.google.com/store/apps/details?id=com.fsf.tapestryandroid&amp;hl=en_GB"/>
            <a:extLst>
              <a:ext uri="{FF2B5EF4-FFF2-40B4-BE49-F238E27FC236}">
                <a16:creationId xmlns:a16="http://schemas.microsoft.com/office/drawing/2014/main" id="{8203AC17-418C-6CA3-CF89-63A2454AC1C4}"/>
              </a:ext>
            </a:extLst>
          </p:cNvPr>
          <p:cNvSpPr/>
          <p:nvPr/>
        </p:nvSpPr>
        <p:spPr>
          <a:xfrm>
            <a:off x="12534900" y="5812969"/>
            <a:ext cx="3886200" cy="1662994"/>
          </a:xfrm>
          <a:custGeom>
            <a:avLst/>
            <a:gdLst/>
            <a:ahLst/>
            <a:cxnLst/>
            <a:rect l="l" t="t" r="r" b="b"/>
            <a:pathLst>
              <a:path w="7153530" h="2768394">
                <a:moveTo>
                  <a:pt x="0" y="0"/>
                </a:moveTo>
                <a:lnTo>
                  <a:pt x="7153530" y="0"/>
                </a:lnTo>
                <a:lnTo>
                  <a:pt x="7153530" y="2768394"/>
                </a:lnTo>
                <a:lnTo>
                  <a:pt x="0" y="2768394"/>
                </a:lnTo>
                <a:lnTo>
                  <a:pt x="0" y="0"/>
                </a:lnTo>
                <a:close/>
              </a:path>
            </a:pathLst>
          </a:custGeom>
          <a:blipFill>
            <a:blip r:embed="rId9"/>
            <a:stretch>
              <a:fillRect/>
            </a:stretch>
          </a:blipFill>
        </p:spPr>
        <p:txBody>
          <a:bodyPr/>
          <a:lstStyle/>
          <a:p>
            <a:endParaRPr lang="en-GB" noProof="0" dirty="0"/>
          </a:p>
        </p:txBody>
      </p:sp>
      <p:pic>
        <p:nvPicPr>
          <p:cNvPr id="23" name="Picture 22">
            <a:extLst>
              <a:ext uri="{FF2B5EF4-FFF2-40B4-BE49-F238E27FC236}">
                <a16:creationId xmlns:a16="http://schemas.microsoft.com/office/drawing/2014/main" id="{27D7B722-5683-23DE-25D4-BFFA51287C46}"/>
              </a:ext>
            </a:extLst>
          </p:cNvPr>
          <p:cNvPicPr>
            <a:picLocks noChangeAspect="1"/>
          </p:cNvPicPr>
          <p:nvPr/>
        </p:nvPicPr>
        <p:blipFill>
          <a:blip r:embed="rId10"/>
          <a:stretch>
            <a:fillRect/>
          </a:stretch>
        </p:blipFill>
        <p:spPr>
          <a:xfrm>
            <a:off x="1243248" y="3848701"/>
            <a:ext cx="9829800" cy="5600753"/>
          </a:xfrm>
          <a:prstGeom prst="rect">
            <a:avLst/>
          </a:prstGeom>
        </p:spPr>
      </p:pic>
      <p:pic>
        <p:nvPicPr>
          <p:cNvPr id="14" name="Picture 13">
            <a:hlinkClick r:id="rId11"/>
            <a:extLst>
              <a:ext uri="{FF2B5EF4-FFF2-40B4-BE49-F238E27FC236}">
                <a16:creationId xmlns:a16="http://schemas.microsoft.com/office/drawing/2014/main" id="{22A74B7A-7A05-FE73-350B-D9384878F1A2}"/>
              </a:ext>
            </a:extLst>
          </p:cNvPr>
          <p:cNvPicPr>
            <a:picLocks noChangeAspect="1"/>
          </p:cNvPicPr>
          <p:nvPr/>
        </p:nvPicPr>
        <p:blipFill>
          <a:blip r:embed="rId12"/>
          <a:stretch>
            <a:fillRect/>
          </a:stretch>
        </p:blipFill>
        <p:spPr>
          <a:xfrm>
            <a:off x="12687300" y="7614479"/>
            <a:ext cx="3605525" cy="1233084"/>
          </a:xfrm>
          <a:prstGeom prst="rect">
            <a:avLst/>
          </a:prstGeom>
        </p:spPr>
      </p:pic>
    </p:spTree>
    <p:extLst>
      <p:ext uri="{BB962C8B-B14F-4D97-AF65-F5344CB8AC3E}">
        <p14:creationId xmlns:p14="http://schemas.microsoft.com/office/powerpoint/2010/main" val="1627019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699C4-43ED-C2F3-4EE8-28BA8F3C678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012C7C5-7048-E25D-DF9A-46ACD81E6C67}"/>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9BC9C17C-B21F-E62E-AA9F-2CBD28EE12D6}"/>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021773EF-9A94-10BF-03FA-EBA0E71570D6}"/>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C490502D-AC2F-3776-6F0C-164EE22FED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0DED7A3C-FDEF-A37C-C18B-517DA5E0122E}"/>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0C9E4A54-4F08-3A36-AEDE-6D42502BF72E}"/>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8095493E-1135-D844-999E-3738CE8C6DEE}"/>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C2EE7E4E-64AA-B670-CF5F-45A2CFD63A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8" name="TextBox 24">
            <a:extLst>
              <a:ext uri="{FF2B5EF4-FFF2-40B4-BE49-F238E27FC236}">
                <a16:creationId xmlns:a16="http://schemas.microsoft.com/office/drawing/2014/main" id="{1303F867-6C21-E29B-0165-37E36F6CBB3B}"/>
              </a:ext>
            </a:extLst>
          </p:cNvPr>
          <p:cNvSpPr txBox="1"/>
          <p:nvPr/>
        </p:nvSpPr>
        <p:spPr>
          <a:xfrm>
            <a:off x="1243248" y="1370334"/>
            <a:ext cx="14453452" cy="845297"/>
          </a:xfrm>
          <a:prstGeom prst="rect">
            <a:avLst/>
          </a:prstGeom>
        </p:spPr>
        <p:txBody>
          <a:bodyPr lIns="0" tIns="0" rIns="0" bIns="0" rtlCol="0" anchor="t">
            <a:spAutoFit/>
          </a:bodyPr>
          <a:lstStyle/>
          <a:p>
            <a:pPr algn="l">
              <a:lnSpc>
                <a:spcPts val="7044"/>
              </a:lnSpc>
            </a:pPr>
            <a:r>
              <a:rPr lang="en-GB" sz="4792" b="1" spc="81" noProof="0" dirty="0">
                <a:solidFill>
                  <a:srgbClr val="812373"/>
                </a:solidFill>
                <a:latin typeface="Nunito Bold"/>
                <a:ea typeface="Nunito Bold"/>
                <a:cs typeface="Nunito Bold"/>
                <a:sym typeface="Nunito Bold"/>
              </a:rPr>
              <a:t>How to access Tapestry</a:t>
            </a:r>
          </a:p>
        </p:txBody>
      </p:sp>
      <p:sp>
        <p:nvSpPr>
          <p:cNvPr id="11" name="TextBox 11">
            <a:extLst>
              <a:ext uri="{FF2B5EF4-FFF2-40B4-BE49-F238E27FC236}">
                <a16:creationId xmlns:a16="http://schemas.microsoft.com/office/drawing/2014/main" id="{3A566167-8392-D5AA-9D42-EE63311E2893}"/>
              </a:ext>
            </a:extLst>
          </p:cNvPr>
          <p:cNvSpPr txBox="1"/>
          <p:nvPr/>
        </p:nvSpPr>
        <p:spPr>
          <a:xfrm>
            <a:off x="1243248" y="2367555"/>
            <a:ext cx="10773490" cy="6293784"/>
          </a:xfrm>
          <a:prstGeom prst="rect">
            <a:avLst/>
          </a:prstGeom>
        </p:spPr>
        <p:txBody>
          <a:bodyPr lIns="0" tIns="0" rIns="0" bIns="0" rtlCol="0" anchor="t">
            <a:spAutoFit/>
          </a:bodyPr>
          <a:lstStyle/>
          <a:p>
            <a:pPr algn="l">
              <a:lnSpc>
                <a:spcPts val="4339"/>
              </a:lnSpc>
            </a:pPr>
            <a:r>
              <a:rPr lang="en-GB" sz="3099" noProof="0" dirty="0">
                <a:solidFill>
                  <a:srgbClr val="555555"/>
                </a:solidFill>
                <a:latin typeface="Nunito"/>
                <a:ea typeface="Nunito"/>
                <a:cs typeface="Nunito"/>
                <a:sym typeface="Nunito"/>
              </a:rPr>
              <a:t>Once we have your signed consent forms, we will set you up with your profile.</a:t>
            </a:r>
          </a:p>
          <a:p>
            <a:pPr algn="l">
              <a:lnSpc>
                <a:spcPts val="2659"/>
              </a:lnSpc>
            </a:pPr>
            <a:endParaRPr lang="en-GB" sz="3099" noProof="0" dirty="0">
              <a:solidFill>
                <a:srgbClr val="555555"/>
              </a:solidFill>
              <a:latin typeface="Nunito"/>
              <a:ea typeface="Nunito"/>
              <a:cs typeface="Nunito"/>
              <a:sym typeface="Nunito"/>
            </a:endParaRP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You will use this profile to view and contribute to your child’s journal.</a:t>
            </a: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You will receive an email with an </a:t>
            </a:r>
            <a:r>
              <a:rPr lang="en-GB" sz="3099" b="1" noProof="0" dirty="0">
                <a:solidFill>
                  <a:srgbClr val="555555"/>
                </a:solidFill>
                <a:latin typeface="Nunito Bold"/>
                <a:ea typeface="Nunito Bold"/>
                <a:cs typeface="Nunito Bold"/>
                <a:sym typeface="Nunito Bold"/>
              </a:rPr>
              <a:t>activation link</a:t>
            </a:r>
            <a:r>
              <a:rPr lang="en-GB" sz="3099" noProof="0" dirty="0">
                <a:solidFill>
                  <a:srgbClr val="555555"/>
                </a:solidFill>
                <a:latin typeface="Nunito"/>
                <a:ea typeface="Nunito"/>
                <a:cs typeface="Nunito"/>
                <a:sym typeface="Nunito"/>
              </a:rPr>
              <a:t> to activate your Tapestry profile - don’t forget to check your spam!</a:t>
            </a: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You will need to </a:t>
            </a:r>
            <a:r>
              <a:rPr lang="en-GB" sz="3099" b="1" noProof="0" dirty="0">
                <a:solidFill>
                  <a:srgbClr val="555555"/>
                </a:solidFill>
                <a:latin typeface="Nunito Bold"/>
                <a:ea typeface="Nunito Bold"/>
                <a:cs typeface="Nunito Bold"/>
                <a:sym typeface="Nunito Bold"/>
              </a:rPr>
              <a:t>choose a password</a:t>
            </a:r>
            <a:r>
              <a:rPr lang="en-GB" sz="3099" noProof="0" dirty="0">
                <a:solidFill>
                  <a:srgbClr val="555555"/>
                </a:solidFill>
                <a:latin typeface="Nunito"/>
                <a:ea typeface="Nunito"/>
                <a:cs typeface="Nunito"/>
                <a:sym typeface="Nunito"/>
              </a:rPr>
              <a:t>. You can use this to log in to both the Tapestry app and the desktop version.</a:t>
            </a:r>
          </a:p>
          <a:p>
            <a:pPr marL="669280" lvl="1" indent="-334640" algn="l">
              <a:lnSpc>
                <a:spcPts val="4339"/>
              </a:lnSpc>
              <a:buFont typeface="Arial"/>
              <a:buChar char="•"/>
            </a:pPr>
            <a:r>
              <a:rPr lang="en-GB" sz="3099" noProof="0" dirty="0">
                <a:solidFill>
                  <a:srgbClr val="555555"/>
                </a:solidFill>
                <a:latin typeface="Nunito"/>
                <a:ea typeface="Nunito"/>
                <a:cs typeface="Nunito"/>
                <a:sym typeface="Nunito"/>
              </a:rPr>
              <a:t>You will also be able to set up a </a:t>
            </a:r>
            <a:r>
              <a:rPr lang="en-GB" sz="3099" b="1" noProof="0" dirty="0">
                <a:solidFill>
                  <a:srgbClr val="555555"/>
                </a:solidFill>
                <a:latin typeface="Nunito Bold"/>
                <a:ea typeface="Nunito Bold"/>
                <a:cs typeface="Nunito Bold"/>
                <a:sym typeface="Nunito Bold"/>
              </a:rPr>
              <a:t>4-digit PIN </a:t>
            </a:r>
            <a:r>
              <a:rPr lang="en-GB" sz="3099" noProof="0" dirty="0">
                <a:solidFill>
                  <a:srgbClr val="555555"/>
                </a:solidFill>
                <a:latin typeface="Nunito"/>
                <a:ea typeface="Nunito"/>
                <a:cs typeface="Nunito"/>
                <a:sym typeface="Nunito"/>
              </a:rPr>
              <a:t> to quickly log in to the app. </a:t>
            </a:r>
          </a:p>
        </p:txBody>
      </p:sp>
      <p:grpSp>
        <p:nvGrpSpPr>
          <p:cNvPr id="12" name="Group 12">
            <a:extLst>
              <a:ext uri="{FF2B5EF4-FFF2-40B4-BE49-F238E27FC236}">
                <a16:creationId xmlns:a16="http://schemas.microsoft.com/office/drawing/2014/main" id="{382780B3-2B6F-6FDF-C236-EA6D8A589ECF}"/>
              </a:ext>
            </a:extLst>
          </p:cNvPr>
          <p:cNvGrpSpPr>
            <a:grpSpLocks noChangeAspect="1"/>
          </p:cNvGrpSpPr>
          <p:nvPr/>
        </p:nvGrpSpPr>
        <p:grpSpPr>
          <a:xfrm>
            <a:off x="12586187" y="2405655"/>
            <a:ext cx="4561419" cy="6320893"/>
            <a:chOff x="0" y="0"/>
            <a:chExt cx="4734560" cy="6560820"/>
          </a:xfrm>
        </p:grpSpPr>
        <p:sp>
          <p:nvSpPr>
            <p:cNvPr id="13" name="Freeform 13">
              <a:extLst>
                <a:ext uri="{FF2B5EF4-FFF2-40B4-BE49-F238E27FC236}">
                  <a16:creationId xmlns:a16="http://schemas.microsoft.com/office/drawing/2014/main" id="{B3382D98-3468-4437-EBD9-DD7E6B4F9308}"/>
                </a:ext>
              </a:extLst>
            </p:cNvPr>
            <p:cNvSpPr/>
            <p:nvPr/>
          </p:nvSpPr>
          <p:spPr>
            <a:xfrm>
              <a:off x="36830" y="50800"/>
              <a:ext cx="4645660" cy="6473190"/>
            </a:xfrm>
            <a:custGeom>
              <a:avLst/>
              <a:gdLst/>
              <a:ahLst/>
              <a:cxnLst/>
              <a:rect l="l" t="t" r="r" b="b"/>
              <a:pathLst>
                <a:path w="4645660" h="6473190">
                  <a:moveTo>
                    <a:pt x="4368800" y="0"/>
                  </a:moveTo>
                  <a:lnTo>
                    <a:pt x="276860" y="0"/>
                  </a:lnTo>
                  <a:cubicBezTo>
                    <a:pt x="124460" y="0"/>
                    <a:pt x="0" y="123190"/>
                    <a:pt x="0" y="276860"/>
                  </a:cubicBezTo>
                  <a:lnTo>
                    <a:pt x="0" y="6196330"/>
                  </a:lnTo>
                  <a:cubicBezTo>
                    <a:pt x="0" y="6350000"/>
                    <a:pt x="124460" y="6473190"/>
                    <a:pt x="276860" y="6473190"/>
                  </a:cubicBezTo>
                  <a:lnTo>
                    <a:pt x="4368800" y="6473190"/>
                  </a:lnTo>
                  <a:cubicBezTo>
                    <a:pt x="4522470" y="6473190"/>
                    <a:pt x="4645660" y="6348730"/>
                    <a:pt x="4645660" y="6196330"/>
                  </a:cubicBezTo>
                  <a:lnTo>
                    <a:pt x="4645660" y="276860"/>
                  </a:lnTo>
                  <a:cubicBezTo>
                    <a:pt x="4645660" y="123190"/>
                    <a:pt x="4522470" y="0"/>
                    <a:pt x="4368800" y="0"/>
                  </a:cubicBezTo>
                  <a:close/>
                  <a:moveTo>
                    <a:pt x="4425950" y="6156960"/>
                  </a:moveTo>
                  <a:cubicBezTo>
                    <a:pt x="4425950" y="6212840"/>
                    <a:pt x="4380230" y="6258560"/>
                    <a:pt x="4324350" y="6258560"/>
                  </a:cubicBezTo>
                  <a:lnTo>
                    <a:pt x="321310" y="6258560"/>
                  </a:lnTo>
                  <a:cubicBezTo>
                    <a:pt x="265430" y="6258560"/>
                    <a:pt x="219710" y="6212840"/>
                    <a:pt x="219710" y="6156960"/>
                  </a:cubicBezTo>
                  <a:lnTo>
                    <a:pt x="219710" y="316230"/>
                  </a:lnTo>
                  <a:cubicBezTo>
                    <a:pt x="219710" y="260350"/>
                    <a:pt x="265430" y="214630"/>
                    <a:pt x="321310" y="214630"/>
                  </a:cubicBezTo>
                  <a:lnTo>
                    <a:pt x="4325620" y="214630"/>
                  </a:lnTo>
                  <a:cubicBezTo>
                    <a:pt x="4381500" y="214630"/>
                    <a:pt x="4427220" y="260350"/>
                    <a:pt x="4427220" y="316230"/>
                  </a:cubicBezTo>
                  <a:lnTo>
                    <a:pt x="4427220" y="6156960"/>
                  </a:lnTo>
                  <a:close/>
                </a:path>
              </a:pathLst>
            </a:custGeom>
            <a:solidFill>
              <a:srgbClr val="010101"/>
            </a:solidFill>
          </p:spPr>
          <p:txBody>
            <a:bodyPr/>
            <a:lstStyle/>
            <a:p>
              <a:endParaRPr lang="en-GB" noProof="0" dirty="0"/>
            </a:p>
          </p:txBody>
        </p:sp>
        <p:sp>
          <p:nvSpPr>
            <p:cNvPr id="14" name="Freeform 14">
              <a:extLst>
                <a:ext uri="{FF2B5EF4-FFF2-40B4-BE49-F238E27FC236}">
                  <a16:creationId xmlns:a16="http://schemas.microsoft.com/office/drawing/2014/main" id="{8D578215-07CB-AFEC-0CA4-8D797627D0B8}"/>
                </a:ext>
              </a:extLst>
            </p:cNvPr>
            <p:cNvSpPr/>
            <p:nvPr/>
          </p:nvSpPr>
          <p:spPr>
            <a:xfrm>
              <a:off x="0" y="16511"/>
              <a:ext cx="4716780" cy="6544310"/>
            </a:xfrm>
            <a:custGeom>
              <a:avLst/>
              <a:gdLst/>
              <a:ahLst/>
              <a:cxnLst/>
              <a:rect l="l" t="t" r="r" b="b"/>
              <a:pathLst>
                <a:path w="4716780" h="6544310">
                  <a:moveTo>
                    <a:pt x="4395470" y="36829"/>
                  </a:moveTo>
                  <a:cubicBezTo>
                    <a:pt x="4552950" y="36829"/>
                    <a:pt x="4681220" y="165099"/>
                    <a:pt x="4681220" y="322579"/>
                  </a:cubicBezTo>
                  <a:lnTo>
                    <a:pt x="4681220" y="6222999"/>
                  </a:lnTo>
                  <a:cubicBezTo>
                    <a:pt x="4681220" y="6380479"/>
                    <a:pt x="4552950" y="6508750"/>
                    <a:pt x="4395470" y="6508750"/>
                  </a:cubicBezTo>
                  <a:lnTo>
                    <a:pt x="321310" y="6508750"/>
                  </a:lnTo>
                  <a:cubicBezTo>
                    <a:pt x="163830" y="6508750"/>
                    <a:pt x="35560" y="6380480"/>
                    <a:pt x="35560" y="6223000"/>
                  </a:cubicBezTo>
                  <a:lnTo>
                    <a:pt x="35560" y="322580"/>
                  </a:lnTo>
                  <a:cubicBezTo>
                    <a:pt x="35560" y="165100"/>
                    <a:pt x="163830" y="36830"/>
                    <a:pt x="321310" y="36830"/>
                  </a:cubicBezTo>
                  <a:lnTo>
                    <a:pt x="4395470" y="36830"/>
                  </a:lnTo>
                  <a:moveTo>
                    <a:pt x="4395470" y="0"/>
                  </a:moveTo>
                  <a:lnTo>
                    <a:pt x="321310" y="0"/>
                  </a:lnTo>
                  <a:cubicBezTo>
                    <a:pt x="143510" y="0"/>
                    <a:pt x="0" y="144780"/>
                    <a:pt x="0" y="322580"/>
                  </a:cubicBezTo>
                  <a:lnTo>
                    <a:pt x="0" y="6223000"/>
                  </a:lnTo>
                  <a:cubicBezTo>
                    <a:pt x="0" y="6400800"/>
                    <a:pt x="143510" y="6544309"/>
                    <a:pt x="321310" y="6544309"/>
                  </a:cubicBezTo>
                  <a:lnTo>
                    <a:pt x="4395470" y="6544309"/>
                  </a:lnTo>
                  <a:cubicBezTo>
                    <a:pt x="4573270" y="6544309"/>
                    <a:pt x="4716780" y="6400800"/>
                    <a:pt x="4716780" y="6223000"/>
                  </a:cubicBezTo>
                  <a:lnTo>
                    <a:pt x="4716780" y="322580"/>
                  </a:lnTo>
                  <a:cubicBezTo>
                    <a:pt x="4716780" y="144780"/>
                    <a:pt x="4573270" y="0"/>
                    <a:pt x="4395470" y="0"/>
                  </a:cubicBezTo>
                  <a:close/>
                </a:path>
              </a:pathLst>
            </a:custGeom>
            <a:solidFill>
              <a:srgbClr val="E9E8E9"/>
            </a:solidFill>
          </p:spPr>
          <p:txBody>
            <a:bodyPr/>
            <a:lstStyle/>
            <a:p>
              <a:endParaRPr lang="en-GB" noProof="0" dirty="0"/>
            </a:p>
          </p:txBody>
        </p:sp>
        <p:sp>
          <p:nvSpPr>
            <p:cNvPr id="15" name="Freeform 15">
              <a:extLst>
                <a:ext uri="{FF2B5EF4-FFF2-40B4-BE49-F238E27FC236}">
                  <a16:creationId xmlns:a16="http://schemas.microsoft.com/office/drawing/2014/main" id="{F097653D-06D7-1FEC-93F8-2C2CB039285B}"/>
                </a:ext>
              </a:extLst>
            </p:cNvPr>
            <p:cNvSpPr/>
            <p:nvPr/>
          </p:nvSpPr>
          <p:spPr>
            <a:xfrm>
              <a:off x="256540" y="265430"/>
              <a:ext cx="4207510" cy="6043930"/>
            </a:xfrm>
            <a:custGeom>
              <a:avLst/>
              <a:gdLst/>
              <a:ahLst/>
              <a:cxnLst/>
              <a:rect l="l" t="t" r="r" b="b"/>
              <a:pathLst>
                <a:path w="4207510" h="6043930">
                  <a:moveTo>
                    <a:pt x="4206240" y="5942330"/>
                  </a:moveTo>
                  <a:cubicBezTo>
                    <a:pt x="4206240" y="5998210"/>
                    <a:pt x="4160520" y="6043930"/>
                    <a:pt x="4104640" y="6043930"/>
                  </a:cubicBezTo>
                  <a:lnTo>
                    <a:pt x="101600" y="6043930"/>
                  </a:lnTo>
                  <a:cubicBezTo>
                    <a:pt x="45720" y="6043930"/>
                    <a:pt x="0" y="5998210"/>
                    <a:pt x="0" y="5942330"/>
                  </a:cubicBezTo>
                  <a:lnTo>
                    <a:pt x="0" y="101600"/>
                  </a:lnTo>
                  <a:cubicBezTo>
                    <a:pt x="0" y="45720"/>
                    <a:pt x="45720" y="0"/>
                    <a:pt x="101600" y="0"/>
                  </a:cubicBezTo>
                  <a:lnTo>
                    <a:pt x="4105910" y="0"/>
                  </a:lnTo>
                  <a:cubicBezTo>
                    <a:pt x="4161790" y="0"/>
                    <a:pt x="4207510" y="45720"/>
                    <a:pt x="4207510" y="101600"/>
                  </a:cubicBezTo>
                  <a:lnTo>
                    <a:pt x="4207510" y="5942330"/>
                  </a:lnTo>
                  <a:close/>
                </a:path>
              </a:pathLst>
            </a:custGeom>
            <a:blipFill>
              <a:blip r:embed="rId4"/>
              <a:stretch>
                <a:fillRect t="-11955" b="-11955"/>
              </a:stretch>
            </a:blipFill>
          </p:spPr>
          <p:txBody>
            <a:bodyPr/>
            <a:lstStyle/>
            <a:p>
              <a:endParaRPr lang="en-GB" noProof="0" dirty="0"/>
            </a:p>
          </p:txBody>
        </p:sp>
        <p:sp>
          <p:nvSpPr>
            <p:cNvPr id="16" name="Freeform 16">
              <a:extLst>
                <a:ext uri="{FF2B5EF4-FFF2-40B4-BE49-F238E27FC236}">
                  <a16:creationId xmlns:a16="http://schemas.microsoft.com/office/drawing/2014/main" id="{C04DCB54-9CA5-F2AF-696F-B1460D78CD23}"/>
                </a:ext>
              </a:extLst>
            </p:cNvPr>
            <p:cNvSpPr/>
            <p:nvPr/>
          </p:nvSpPr>
          <p:spPr>
            <a:xfrm>
              <a:off x="1951378" y="120589"/>
              <a:ext cx="79963" cy="76322"/>
            </a:xfrm>
            <a:custGeom>
              <a:avLst/>
              <a:gdLst/>
              <a:ahLst/>
              <a:cxnLst/>
              <a:rect l="l" t="t" r="r" b="b"/>
              <a:pathLst>
                <a:path w="79963" h="76322">
                  <a:moveTo>
                    <a:pt x="39982" y="61"/>
                  </a:moveTo>
                  <a:cubicBezTo>
                    <a:pt x="26330" y="0"/>
                    <a:pt x="13688" y="7248"/>
                    <a:pt x="6844" y="19062"/>
                  </a:cubicBezTo>
                  <a:cubicBezTo>
                    <a:pt x="0" y="30875"/>
                    <a:pt x="0" y="45447"/>
                    <a:pt x="6844" y="57260"/>
                  </a:cubicBezTo>
                  <a:cubicBezTo>
                    <a:pt x="13688" y="69074"/>
                    <a:pt x="26330" y="76322"/>
                    <a:pt x="39982" y="76261"/>
                  </a:cubicBezTo>
                  <a:cubicBezTo>
                    <a:pt x="53634" y="76322"/>
                    <a:pt x="66276" y="69074"/>
                    <a:pt x="73120" y="57260"/>
                  </a:cubicBezTo>
                  <a:cubicBezTo>
                    <a:pt x="79964" y="45447"/>
                    <a:pt x="79964" y="30875"/>
                    <a:pt x="73120" y="19062"/>
                  </a:cubicBezTo>
                  <a:cubicBezTo>
                    <a:pt x="66276" y="7248"/>
                    <a:pt x="53634" y="0"/>
                    <a:pt x="39982" y="61"/>
                  </a:cubicBezTo>
                  <a:close/>
                </a:path>
              </a:pathLst>
            </a:custGeom>
            <a:solidFill>
              <a:srgbClr val="333333"/>
            </a:solidFill>
          </p:spPr>
          <p:txBody>
            <a:bodyPr/>
            <a:lstStyle/>
            <a:p>
              <a:endParaRPr lang="en-GB" noProof="0" dirty="0"/>
            </a:p>
          </p:txBody>
        </p:sp>
        <p:sp>
          <p:nvSpPr>
            <p:cNvPr id="17" name="Freeform 17">
              <a:extLst>
                <a:ext uri="{FF2B5EF4-FFF2-40B4-BE49-F238E27FC236}">
                  <a16:creationId xmlns:a16="http://schemas.microsoft.com/office/drawing/2014/main" id="{F65FD7E5-D718-91E8-8954-105EC6FA470B}"/>
                </a:ext>
              </a:extLst>
            </p:cNvPr>
            <p:cNvSpPr/>
            <p:nvPr/>
          </p:nvSpPr>
          <p:spPr>
            <a:xfrm>
              <a:off x="2119473" y="104052"/>
              <a:ext cx="114614" cy="109395"/>
            </a:xfrm>
            <a:custGeom>
              <a:avLst/>
              <a:gdLst/>
              <a:ahLst/>
              <a:cxnLst/>
              <a:rect l="l" t="t" r="r" b="b"/>
              <a:pathLst>
                <a:path w="114614" h="109395">
                  <a:moveTo>
                    <a:pt x="57307" y="88"/>
                  </a:moveTo>
                  <a:cubicBezTo>
                    <a:pt x="37739" y="0"/>
                    <a:pt x="19619" y="10390"/>
                    <a:pt x="9809" y="27322"/>
                  </a:cubicBezTo>
                  <a:cubicBezTo>
                    <a:pt x="0" y="44255"/>
                    <a:pt x="0" y="65141"/>
                    <a:pt x="9809" y="82074"/>
                  </a:cubicBezTo>
                  <a:cubicBezTo>
                    <a:pt x="19619" y="99006"/>
                    <a:pt x="37739" y="109396"/>
                    <a:pt x="57307" y="109308"/>
                  </a:cubicBezTo>
                  <a:cubicBezTo>
                    <a:pt x="76875" y="109396"/>
                    <a:pt x="94995" y="99006"/>
                    <a:pt x="104804" y="82074"/>
                  </a:cubicBezTo>
                  <a:cubicBezTo>
                    <a:pt x="114614" y="65141"/>
                    <a:pt x="114614" y="44255"/>
                    <a:pt x="104804" y="27322"/>
                  </a:cubicBezTo>
                  <a:cubicBezTo>
                    <a:pt x="94995" y="10390"/>
                    <a:pt x="76875" y="0"/>
                    <a:pt x="57307" y="88"/>
                  </a:cubicBezTo>
                  <a:close/>
                </a:path>
              </a:pathLst>
            </a:custGeom>
            <a:solidFill>
              <a:srgbClr val="333333"/>
            </a:solidFill>
          </p:spPr>
          <p:txBody>
            <a:bodyPr/>
            <a:lstStyle/>
            <a:p>
              <a:endParaRPr lang="en-GB" noProof="0" dirty="0"/>
            </a:p>
          </p:txBody>
        </p:sp>
        <p:sp>
          <p:nvSpPr>
            <p:cNvPr id="18" name="Freeform 18">
              <a:extLst>
                <a:ext uri="{FF2B5EF4-FFF2-40B4-BE49-F238E27FC236}">
                  <a16:creationId xmlns:a16="http://schemas.microsoft.com/office/drawing/2014/main" id="{9C8AD347-00D1-39AE-BA5E-292215374C4C}"/>
                </a:ext>
              </a:extLst>
            </p:cNvPr>
            <p:cNvSpPr/>
            <p:nvPr/>
          </p:nvSpPr>
          <p:spPr>
            <a:xfrm>
              <a:off x="2328944" y="128221"/>
              <a:ext cx="63971" cy="61058"/>
            </a:xfrm>
            <a:custGeom>
              <a:avLst/>
              <a:gdLst/>
              <a:ahLst/>
              <a:cxnLst/>
              <a:rect l="l" t="t" r="r" b="b"/>
              <a:pathLst>
                <a:path w="63971" h="61058">
                  <a:moveTo>
                    <a:pt x="31986" y="49"/>
                  </a:moveTo>
                  <a:cubicBezTo>
                    <a:pt x="21064" y="0"/>
                    <a:pt x="10951" y="5799"/>
                    <a:pt x="5476" y="15250"/>
                  </a:cubicBezTo>
                  <a:cubicBezTo>
                    <a:pt x="0" y="24700"/>
                    <a:pt x="0" y="36358"/>
                    <a:pt x="5476" y="45808"/>
                  </a:cubicBezTo>
                  <a:cubicBezTo>
                    <a:pt x="10951" y="55259"/>
                    <a:pt x="21064" y="61058"/>
                    <a:pt x="31986" y="61009"/>
                  </a:cubicBezTo>
                  <a:cubicBezTo>
                    <a:pt x="42908" y="61058"/>
                    <a:pt x="53021" y="55259"/>
                    <a:pt x="58496" y="45808"/>
                  </a:cubicBezTo>
                  <a:cubicBezTo>
                    <a:pt x="63971" y="36358"/>
                    <a:pt x="63971" y="24700"/>
                    <a:pt x="58496" y="15250"/>
                  </a:cubicBezTo>
                  <a:cubicBezTo>
                    <a:pt x="53021" y="5799"/>
                    <a:pt x="42908" y="0"/>
                    <a:pt x="31986" y="49"/>
                  </a:cubicBezTo>
                  <a:close/>
                </a:path>
              </a:pathLst>
            </a:custGeom>
            <a:solidFill>
              <a:srgbClr val="333333"/>
            </a:solidFill>
          </p:spPr>
          <p:txBody>
            <a:bodyPr/>
            <a:lstStyle/>
            <a:p>
              <a:endParaRPr lang="en-GB" noProof="0" dirty="0"/>
            </a:p>
          </p:txBody>
        </p:sp>
        <p:sp>
          <p:nvSpPr>
            <p:cNvPr id="19" name="Freeform 19">
              <a:extLst>
                <a:ext uri="{FF2B5EF4-FFF2-40B4-BE49-F238E27FC236}">
                  <a16:creationId xmlns:a16="http://schemas.microsoft.com/office/drawing/2014/main" id="{726857FC-FBC2-C72D-1D43-BBBC5601621E}"/>
                </a:ext>
              </a:extLst>
            </p:cNvPr>
            <p:cNvSpPr/>
            <p:nvPr/>
          </p:nvSpPr>
          <p:spPr>
            <a:xfrm>
              <a:off x="2346270" y="144758"/>
              <a:ext cx="29320" cy="27985"/>
            </a:xfrm>
            <a:custGeom>
              <a:avLst/>
              <a:gdLst/>
              <a:ahLst/>
              <a:cxnLst/>
              <a:rect l="l" t="t" r="r" b="b"/>
              <a:pathLst>
                <a:path w="29320" h="27985">
                  <a:moveTo>
                    <a:pt x="14660" y="22"/>
                  </a:moveTo>
                  <a:cubicBezTo>
                    <a:pt x="9654" y="0"/>
                    <a:pt x="5019" y="2657"/>
                    <a:pt x="2509" y="6989"/>
                  </a:cubicBezTo>
                  <a:cubicBezTo>
                    <a:pt x="0" y="11320"/>
                    <a:pt x="0" y="16664"/>
                    <a:pt x="2509" y="20995"/>
                  </a:cubicBezTo>
                  <a:cubicBezTo>
                    <a:pt x="5019" y="25327"/>
                    <a:pt x="9654" y="27984"/>
                    <a:pt x="14660" y="27962"/>
                  </a:cubicBezTo>
                  <a:cubicBezTo>
                    <a:pt x="19666" y="27984"/>
                    <a:pt x="24301" y="25327"/>
                    <a:pt x="26811" y="20995"/>
                  </a:cubicBezTo>
                  <a:cubicBezTo>
                    <a:pt x="29320" y="16664"/>
                    <a:pt x="29320" y="11320"/>
                    <a:pt x="26811" y="6989"/>
                  </a:cubicBezTo>
                  <a:cubicBezTo>
                    <a:pt x="24301" y="2657"/>
                    <a:pt x="19666" y="0"/>
                    <a:pt x="14660" y="22"/>
                  </a:cubicBezTo>
                  <a:close/>
                </a:path>
              </a:pathLst>
            </a:custGeom>
            <a:solidFill>
              <a:srgbClr val="E9E8E9"/>
            </a:solidFill>
          </p:spPr>
          <p:txBody>
            <a:bodyPr/>
            <a:lstStyle/>
            <a:p>
              <a:endParaRPr lang="en-GB" noProof="0" dirty="0"/>
            </a:p>
          </p:txBody>
        </p:sp>
        <p:sp>
          <p:nvSpPr>
            <p:cNvPr id="20" name="Freeform 20">
              <a:extLst>
                <a:ext uri="{FF2B5EF4-FFF2-40B4-BE49-F238E27FC236}">
                  <a16:creationId xmlns:a16="http://schemas.microsoft.com/office/drawing/2014/main" id="{5E7182B6-EF71-9FE1-F626-F31A56448B01}"/>
                </a:ext>
              </a:extLst>
            </p:cNvPr>
            <p:cNvSpPr/>
            <p:nvPr/>
          </p:nvSpPr>
          <p:spPr>
            <a:xfrm>
              <a:off x="2344044" y="144768"/>
              <a:ext cx="15993" cy="15264"/>
            </a:xfrm>
            <a:custGeom>
              <a:avLst/>
              <a:gdLst/>
              <a:ahLst/>
              <a:cxnLst/>
              <a:rect l="l" t="t" r="r" b="b"/>
              <a:pathLst>
                <a:path w="15993" h="15264">
                  <a:moveTo>
                    <a:pt x="7996" y="12"/>
                  </a:moveTo>
                  <a:cubicBezTo>
                    <a:pt x="5266" y="0"/>
                    <a:pt x="2737" y="1449"/>
                    <a:pt x="1368" y="3812"/>
                  </a:cubicBezTo>
                  <a:cubicBezTo>
                    <a:pt x="0" y="6175"/>
                    <a:pt x="0" y="9089"/>
                    <a:pt x="1368" y="11452"/>
                  </a:cubicBezTo>
                  <a:cubicBezTo>
                    <a:pt x="2737" y="13815"/>
                    <a:pt x="5266" y="15264"/>
                    <a:pt x="7996" y="15252"/>
                  </a:cubicBezTo>
                  <a:cubicBezTo>
                    <a:pt x="10726" y="15264"/>
                    <a:pt x="13255" y="13815"/>
                    <a:pt x="14623" y="11452"/>
                  </a:cubicBezTo>
                  <a:cubicBezTo>
                    <a:pt x="15992" y="9089"/>
                    <a:pt x="15992" y="6175"/>
                    <a:pt x="14623" y="3812"/>
                  </a:cubicBezTo>
                  <a:cubicBezTo>
                    <a:pt x="13255" y="1449"/>
                    <a:pt x="10726" y="0"/>
                    <a:pt x="7996" y="12"/>
                  </a:cubicBezTo>
                  <a:close/>
                </a:path>
              </a:pathLst>
            </a:custGeom>
            <a:solidFill>
              <a:srgbClr val="010101"/>
            </a:solidFill>
          </p:spPr>
          <p:txBody>
            <a:bodyPr/>
            <a:lstStyle/>
            <a:p>
              <a:endParaRPr lang="en-GB" noProof="0" dirty="0"/>
            </a:p>
          </p:txBody>
        </p:sp>
        <p:sp>
          <p:nvSpPr>
            <p:cNvPr id="21" name="Freeform 21">
              <a:extLst>
                <a:ext uri="{FF2B5EF4-FFF2-40B4-BE49-F238E27FC236}">
                  <a16:creationId xmlns:a16="http://schemas.microsoft.com/office/drawing/2014/main" id="{7E2FC527-5E6D-8DB1-8476-0D7C698FE629}"/>
                </a:ext>
              </a:extLst>
            </p:cNvPr>
            <p:cNvSpPr/>
            <p:nvPr/>
          </p:nvSpPr>
          <p:spPr>
            <a:xfrm>
              <a:off x="4716780" y="53467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txBody>
            <a:bodyPr/>
            <a:lstStyle/>
            <a:p>
              <a:endParaRPr lang="en-GB" noProof="0" dirty="0"/>
            </a:p>
          </p:txBody>
        </p:sp>
        <p:sp>
          <p:nvSpPr>
            <p:cNvPr id="22" name="Freeform 22">
              <a:extLst>
                <a:ext uri="{FF2B5EF4-FFF2-40B4-BE49-F238E27FC236}">
                  <a16:creationId xmlns:a16="http://schemas.microsoft.com/office/drawing/2014/main" id="{2873A684-574E-1E97-3427-DFBB345DAC73}"/>
                </a:ext>
              </a:extLst>
            </p:cNvPr>
            <p:cNvSpPr/>
            <p:nvPr/>
          </p:nvSpPr>
          <p:spPr>
            <a:xfrm>
              <a:off x="4716780" y="861060"/>
              <a:ext cx="19050" cy="278130"/>
            </a:xfrm>
            <a:custGeom>
              <a:avLst/>
              <a:gdLst/>
              <a:ahLst/>
              <a:cxnLst/>
              <a:rect l="l" t="t" r="r" b="b"/>
              <a:pathLst>
                <a:path w="19050" h="278130">
                  <a:moveTo>
                    <a:pt x="0" y="0"/>
                  </a:moveTo>
                  <a:lnTo>
                    <a:pt x="0" y="278130"/>
                  </a:lnTo>
                  <a:cubicBezTo>
                    <a:pt x="19050" y="278130"/>
                    <a:pt x="16510" y="262890"/>
                    <a:pt x="16510" y="243840"/>
                  </a:cubicBezTo>
                  <a:lnTo>
                    <a:pt x="16510" y="35560"/>
                  </a:lnTo>
                  <a:cubicBezTo>
                    <a:pt x="16510" y="16510"/>
                    <a:pt x="19050" y="0"/>
                    <a:pt x="0" y="0"/>
                  </a:cubicBezTo>
                  <a:close/>
                </a:path>
              </a:pathLst>
            </a:custGeom>
            <a:solidFill>
              <a:srgbClr val="BCBCBB"/>
            </a:solidFill>
          </p:spPr>
          <p:txBody>
            <a:bodyPr/>
            <a:lstStyle/>
            <a:p>
              <a:endParaRPr lang="en-GB" noProof="0" dirty="0"/>
            </a:p>
          </p:txBody>
        </p:sp>
        <p:sp>
          <p:nvSpPr>
            <p:cNvPr id="23" name="Freeform 23">
              <a:extLst>
                <a:ext uri="{FF2B5EF4-FFF2-40B4-BE49-F238E27FC236}">
                  <a16:creationId xmlns:a16="http://schemas.microsoft.com/office/drawing/2014/main" id="{154B752A-B979-3789-F4B2-B1106C5026DF}"/>
                </a:ext>
              </a:extLst>
            </p:cNvPr>
            <p:cNvSpPr/>
            <p:nvPr/>
          </p:nvSpPr>
          <p:spPr>
            <a:xfrm>
              <a:off x="4064000" y="-2540"/>
              <a:ext cx="320040" cy="19050"/>
            </a:xfrm>
            <a:custGeom>
              <a:avLst/>
              <a:gdLst/>
              <a:ahLst/>
              <a:cxnLst/>
              <a:rect l="l" t="t" r="r" b="b"/>
              <a:pathLst>
                <a:path w="320040" h="19050">
                  <a:moveTo>
                    <a:pt x="0" y="19050"/>
                  </a:moveTo>
                  <a:lnTo>
                    <a:pt x="320040" y="19050"/>
                  </a:lnTo>
                  <a:cubicBezTo>
                    <a:pt x="320040" y="0"/>
                    <a:pt x="304800" y="2540"/>
                    <a:pt x="285750" y="2540"/>
                  </a:cubicBezTo>
                  <a:lnTo>
                    <a:pt x="34290" y="2540"/>
                  </a:lnTo>
                  <a:cubicBezTo>
                    <a:pt x="15240" y="2540"/>
                    <a:pt x="0" y="0"/>
                    <a:pt x="0" y="19050"/>
                  </a:cubicBezTo>
                  <a:close/>
                </a:path>
              </a:pathLst>
            </a:custGeom>
            <a:solidFill>
              <a:srgbClr val="BCBCBB"/>
            </a:solidFill>
          </p:spPr>
          <p:txBody>
            <a:bodyPr/>
            <a:lstStyle/>
            <a:p>
              <a:endParaRPr lang="en-GB" noProof="0" dirty="0"/>
            </a:p>
          </p:txBody>
        </p:sp>
      </p:grpSp>
    </p:spTree>
    <p:extLst>
      <p:ext uri="{BB962C8B-B14F-4D97-AF65-F5344CB8AC3E}">
        <p14:creationId xmlns:p14="http://schemas.microsoft.com/office/powerpoint/2010/main" val="2223987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1E1BE-7890-736D-AA15-1C6E17E4A6C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0DC73E2-26A0-7128-8D49-566C5E87C9F5}"/>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E2ACE7AB-2208-30AD-2247-B8DDBD4749A7}"/>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86EA608E-768B-3173-EE03-667C338CB083}"/>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919C1F8B-FBE7-EFD2-F990-AD60BA6C41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5" name="Group 3">
            <a:extLst>
              <a:ext uri="{FF2B5EF4-FFF2-40B4-BE49-F238E27FC236}">
                <a16:creationId xmlns:a16="http://schemas.microsoft.com/office/drawing/2014/main" id="{B563E15F-6795-A428-E3F1-68484A716ABC}"/>
              </a:ext>
            </a:extLst>
          </p:cNvPr>
          <p:cNvGrpSpPr/>
          <p:nvPr/>
        </p:nvGrpSpPr>
        <p:grpSpPr>
          <a:xfrm>
            <a:off x="666598" y="689160"/>
            <a:ext cx="16954805" cy="8908680"/>
            <a:chOff x="0" y="0"/>
            <a:chExt cx="4465463" cy="2346319"/>
          </a:xfrm>
        </p:grpSpPr>
        <p:sp>
          <p:nvSpPr>
            <p:cNvPr id="7" name="Freeform 4">
              <a:extLst>
                <a:ext uri="{FF2B5EF4-FFF2-40B4-BE49-F238E27FC236}">
                  <a16:creationId xmlns:a16="http://schemas.microsoft.com/office/drawing/2014/main" id="{AA2E540A-BA21-AEA7-AC6B-FBC035FB312C}"/>
                </a:ext>
              </a:extLst>
            </p:cNvPr>
            <p:cNvSpPr/>
            <p:nvPr/>
          </p:nvSpPr>
          <p:spPr>
            <a:xfrm>
              <a:off x="0" y="0"/>
              <a:ext cx="4465463" cy="2346319"/>
            </a:xfrm>
            <a:custGeom>
              <a:avLst/>
              <a:gdLst/>
              <a:ahLst/>
              <a:cxnLst/>
              <a:rect l="l" t="t" r="r" b="b"/>
              <a:pathLst>
                <a:path w="4465463" h="2346319">
                  <a:moveTo>
                    <a:pt x="23288" y="0"/>
                  </a:moveTo>
                  <a:lnTo>
                    <a:pt x="4442175" y="0"/>
                  </a:lnTo>
                  <a:cubicBezTo>
                    <a:pt x="4455037" y="0"/>
                    <a:pt x="4465463" y="10426"/>
                    <a:pt x="4465463" y="23288"/>
                  </a:cubicBezTo>
                  <a:lnTo>
                    <a:pt x="4465463" y="2323031"/>
                  </a:lnTo>
                  <a:cubicBezTo>
                    <a:pt x="4465463" y="2335893"/>
                    <a:pt x="4455037" y="2346319"/>
                    <a:pt x="4442175" y="2346319"/>
                  </a:cubicBezTo>
                  <a:lnTo>
                    <a:pt x="23288" y="2346319"/>
                  </a:lnTo>
                  <a:cubicBezTo>
                    <a:pt x="10426" y="2346319"/>
                    <a:pt x="0" y="2335893"/>
                    <a:pt x="0" y="2323031"/>
                  </a:cubicBezTo>
                  <a:lnTo>
                    <a:pt x="0" y="23288"/>
                  </a:lnTo>
                  <a:cubicBezTo>
                    <a:pt x="0" y="10426"/>
                    <a:pt x="10426" y="0"/>
                    <a:pt x="23288" y="0"/>
                  </a:cubicBezTo>
                  <a:close/>
                </a:path>
              </a:pathLst>
            </a:custGeom>
            <a:solidFill>
              <a:srgbClr val="FFFFFF"/>
            </a:solidFill>
          </p:spPr>
          <p:txBody>
            <a:bodyPr/>
            <a:lstStyle/>
            <a:p>
              <a:endParaRPr lang="en-GB" noProof="0" dirty="0"/>
            </a:p>
          </p:txBody>
        </p:sp>
        <p:sp>
          <p:nvSpPr>
            <p:cNvPr id="9" name="TextBox 5">
              <a:extLst>
                <a:ext uri="{FF2B5EF4-FFF2-40B4-BE49-F238E27FC236}">
                  <a16:creationId xmlns:a16="http://schemas.microsoft.com/office/drawing/2014/main" id="{A3A44633-7613-0737-426D-551212F10040}"/>
                </a:ext>
              </a:extLst>
            </p:cNvPr>
            <p:cNvSpPr txBox="1"/>
            <p:nvPr/>
          </p:nvSpPr>
          <p:spPr>
            <a:xfrm>
              <a:off x="0" y="-38100"/>
              <a:ext cx="4465463" cy="2384419"/>
            </a:xfrm>
            <a:prstGeom prst="rect">
              <a:avLst/>
            </a:prstGeom>
          </p:spPr>
          <p:txBody>
            <a:bodyPr lIns="50800" tIns="50800" rIns="50800" bIns="50800" rtlCol="0" anchor="ctr"/>
            <a:lstStyle/>
            <a:p>
              <a:pPr algn="l">
                <a:lnSpc>
                  <a:spcPts val="2659"/>
                </a:lnSpc>
              </a:pPr>
              <a:endParaRPr lang="en-GB" noProof="0" dirty="0"/>
            </a:p>
          </p:txBody>
        </p:sp>
      </p:grpSp>
      <p:pic>
        <p:nvPicPr>
          <p:cNvPr id="10" name="Picture 9">
            <a:extLst>
              <a:ext uri="{FF2B5EF4-FFF2-40B4-BE49-F238E27FC236}">
                <a16:creationId xmlns:a16="http://schemas.microsoft.com/office/drawing/2014/main" id="{CF41649F-1E1E-F5C0-37C1-E3FCF188C7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0" y="173293"/>
            <a:ext cx="2089370" cy="2090331"/>
          </a:xfrm>
          <a:prstGeom prst="rect">
            <a:avLst/>
          </a:prstGeom>
        </p:spPr>
      </p:pic>
      <p:sp>
        <p:nvSpPr>
          <p:cNvPr id="22" name="TextBox 13">
            <a:extLst>
              <a:ext uri="{FF2B5EF4-FFF2-40B4-BE49-F238E27FC236}">
                <a16:creationId xmlns:a16="http://schemas.microsoft.com/office/drawing/2014/main" id="{8B7D8EC6-0280-5AFE-1FBC-F722497322CA}"/>
              </a:ext>
            </a:extLst>
          </p:cNvPr>
          <p:cNvSpPr txBox="1"/>
          <p:nvPr/>
        </p:nvSpPr>
        <p:spPr>
          <a:xfrm>
            <a:off x="1243248" y="1322709"/>
            <a:ext cx="14453452" cy="1189407"/>
          </a:xfrm>
          <a:prstGeom prst="rect">
            <a:avLst/>
          </a:prstGeom>
        </p:spPr>
        <p:txBody>
          <a:bodyPr lIns="0" tIns="0" rIns="0" bIns="0" rtlCol="0" anchor="t">
            <a:spAutoFit/>
          </a:bodyPr>
          <a:lstStyle/>
          <a:p>
            <a:pPr algn="l">
              <a:lnSpc>
                <a:spcPts val="9837"/>
              </a:lnSpc>
            </a:pPr>
            <a:r>
              <a:rPr lang="en-GB" sz="6692" b="1" spc="113" noProof="0" dirty="0">
                <a:solidFill>
                  <a:srgbClr val="812373"/>
                </a:solidFill>
                <a:latin typeface="Nunito Bold"/>
                <a:ea typeface="Nunito Bold"/>
                <a:cs typeface="Nunito Bold"/>
                <a:sym typeface="Nunito Bold"/>
              </a:rPr>
              <a:t>Further information</a:t>
            </a:r>
          </a:p>
        </p:txBody>
      </p:sp>
      <p:sp>
        <p:nvSpPr>
          <p:cNvPr id="23" name="TextBox 14">
            <a:extLst>
              <a:ext uri="{FF2B5EF4-FFF2-40B4-BE49-F238E27FC236}">
                <a16:creationId xmlns:a16="http://schemas.microsoft.com/office/drawing/2014/main" id="{FC77CB1E-2E4C-B93E-1EBB-1EE696243CA2}"/>
              </a:ext>
            </a:extLst>
          </p:cNvPr>
          <p:cNvSpPr txBox="1"/>
          <p:nvPr/>
        </p:nvSpPr>
        <p:spPr>
          <a:xfrm>
            <a:off x="1243248" y="2759642"/>
            <a:ext cx="7383158" cy="1616792"/>
          </a:xfrm>
          <a:prstGeom prst="rect">
            <a:avLst/>
          </a:prstGeom>
        </p:spPr>
        <p:txBody>
          <a:bodyPr lIns="0" tIns="0" rIns="0" bIns="0" rtlCol="0" anchor="t">
            <a:spAutoFit/>
          </a:bodyPr>
          <a:lstStyle/>
          <a:p>
            <a:pPr algn="l">
              <a:lnSpc>
                <a:spcPts val="4339"/>
              </a:lnSpc>
            </a:pPr>
            <a:r>
              <a:rPr lang="en-GB" sz="3099" noProof="0" dirty="0">
                <a:solidFill>
                  <a:srgbClr val="555555"/>
                </a:solidFill>
                <a:latin typeface="Nunito"/>
                <a:ea typeface="Nunito"/>
                <a:cs typeface="Nunito"/>
                <a:sym typeface="Nunito"/>
              </a:rPr>
              <a:t>Visit the Parents &amp; Carers section on Tapestry’s website for more information and FAQs: </a:t>
            </a:r>
            <a:r>
              <a:rPr lang="en-GB" sz="3099" b="1" u="sng" noProof="0" dirty="0">
                <a:solidFill>
                  <a:srgbClr val="036A79"/>
                </a:solidFill>
                <a:latin typeface="Nunito Bold"/>
                <a:ea typeface="Nunito Bold"/>
                <a:cs typeface="Nunito Bold"/>
                <a:sym typeface="Nunito Bold"/>
                <a:hlinkClick r:id="rId4" tooltip="https://tapestry.info/parents-carers/?utm_source=introductory_presentation&amp;utm_medium=ppt"/>
              </a:rPr>
              <a:t>tapestry.info/parents-carers/</a:t>
            </a:r>
          </a:p>
        </p:txBody>
      </p:sp>
      <p:sp>
        <p:nvSpPr>
          <p:cNvPr id="24" name="Freeform 12">
            <a:extLst>
              <a:ext uri="{FF2B5EF4-FFF2-40B4-BE49-F238E27FC236}">
                <a16:creationId xmlns:a16="http://schemas.microsoft.com/office/drawing/2014/main" id="{4A5A5BCA-DE79-B897-88ED-75DD952013DF}"/>
              </a:ext>
            </a:extLst>
          </p:cNvPr>
          <p:cNvSpPr/>
          <p:nvPr/>
        </p:nvSpPr>
        <p:spPr>
          <a:xfrm>
            <a:off x="1508327" y="4742020"/>
            <a:ext cx="7216513" cy="4208713"/>
          </a:xfrm>
          <a:custGeom>
            <a:avLst/>
            <a:gdLst/>
            <a:ahLst/>
            <a:cxnLst/>
            <a:rect l="l" t="t" r="r" b="b"/>
            <a:pathLst>
              <a:path w="7216513" h="4208713">
                <a:moveTo>
                  <a:pt x="0" y="0"/>
                </a:moveTo>
                <a:lnTo>
                  <a:pt x="7216513" y="0"/>
                </a:lnTo>
                <a:lnTo>
                  <a:pt x="7216513" y="4208713"/>
                </a:lnTo>
                <a:lnTo>
                  <a:pt x="0" y="4208713"/>
                </a:lnTo>
                <a:lnTo>
                  <a:pt x="0" y="0"/>
                </a:lnTo>
                <a:close/>
              </a:path>
            </a:pathLst>
          </a:custGeom>
          <a:blipFill>
            <a:blip r:embed="rId5"/>
            <a:stretch>
              <a:fillRect t="-12219" b="-8525"/>
            </a:stretch>
          </a:blipFill>
        </p:spPr>
        <p:txBody>
          <a:bodyPr/>
          <a:lstStyle/>
          <a:p>
            <a:endParaRPr lang="en-GB" noProof="0" dirty="0"/>
          </a:p>
        </p:txBody>
      </p:sp>
      <p:grpSp>
        <p:nvGrpSpPr>
          <p:cNvPr id="33" name="Group 32">
            <a:extLst>
              <a:ext uri="{FF2B5EF4-FFF2-40B4-BE49-F238E27FC236}">
                <a16:creationId xmlns:a16="http://schemas.microsoft.com/office/drawing/2014/main" id="{648000D4-A9E3-79BF-E6A6-2D23FCE10F4E}"/>
              </a:ext>
            </a:extLst>
          </p:cNvPr>
          <p:cNvGrpSpPr/>
          <p:nvPr/>
        </p:nvGrpSpPr>
        <p:grpSpPr>
          <a:xfrm>
            <a:off x="10672167" y="2656777"/>
            <a:ext cx="4864034" cy="5943320"/>
            <a:chOff x="10672167" y="2656777"/>
            <a:chExt cx="4864034" cy="5943320"/>
          </a:xfrm>
        </p:grpSpPr>
        <p:pic>
          <p:nvPicPr>
            <p:cNvPr id="30" name="Picture 29">
              <a:extLst>
                <a:ext uri="{FF2B5EF4-FFF2-40B4-BE49-F238E27FC236}">
                  <a16:creationId xmlns:a16="http://schemas.microsoft.com/office/drawing/2014/main" id="{1BB592DF-8226-9B13-6E1F-F6AC5AC046C3}"/>
                </a:ext>
              </a:extLst>
            </p:cNvPr>
            <p:cNvPicPr>
              <a:picLocks noChangeAspect="1"/>
            </p:cNvPicPr>
            <p:nvPr/>
          </p:nvPicPr>
          <p:blipFill>
            <a:blip r:embed="rId6"/>
            <a:stretch>
              <a:fillRect/>
            </a:stretch>
          </p:blipFill>
          <p:spPr>
            <a:xfrm>
              <a:off x="10672167" y="2656777"/>
              <a:ext cx="4864034" cy="4870279"/>
            </a:xfrm>
            <a:prstGeom prst="rect">
              <a:avLst/>
            </a:prstGeom>
          </p:spPr>
        </p:pic>
        <p:sp>
          <p:nvSpPr>
            <p:cNvPr id="31" name="TextBox 14">
              <a:extLst>
                <a:ext uri="{FF2B5EF4-FFF2-40B4-BE49-F238E27FC236}">
                  <a16:creationId xmlns:a16="http://schemas.microsoft.com/office/drawing/2014/main" id="{C6F2CD81-7044-400F-9B34-71636A1D5E21}"/>
                </a:ext>
              </a:extLst>
            </p:cNvPr>
            <p:cNvSpPr txBox="1"/>
            <p:nvPr/>
          </p:nvSpPr>
          <p:spPr>
            <a:xfrm>
              <a:off x="11734800" y="7919155"/>
              <a:ext cx="3205038" cy="680942"/>
            </a:xfrm>
            <a:prstGeom prst="rect">
              <a:avLst/>
            </a:prstGeom>
          </p:spPr>
          <p:txBody>
            <a:bodyPr wrap="square" lIns="0" tIns="0" rIns="0" bIns="0" rtlCol="0" anchor="t">
              <a:spAutoFit/>
            </a:bodyPr>
            <a:lstStyle/>
            <a:p>
              <a:pPr algn="l">
                <a:lnSpc>
                  <a:spcPts val="4339"/>
                </a:lnSpc>
              </a:pPr>
              <a:r>
                <a:rPr lang="en-GB" sz="4800" noProof="0" dirty="0">
                  <a:latin typeface="Nunito Bold" charset="0"/>
                  <a:ea typeface="Nunito"/>
                  <a:cs typeface="Nunito"/>
                  <a:sym typeface="Nunito"/>
                </a:rPr>
                <a:t>SCAN ME </a:t>
              </a:r>
              <a:endParaRPr lang="en-GB" sz="4800" u="sng" noProof="0" dirty="0">
                <a:latin typeface="Nunito Bold" charset="0"/>
                <a:ea typeface="Nunito Bold"/>
                <a:cs typeface="Nunito Bold"/>
                <a:sym typeface="Nunito Bold"/>
                <a:hlinkClick r:id="rId4" tooltip="https://tapestry.info/parents-carers/?utm_source=introductory_presentation&amp;utm_medium=ppt">
                  <a:extLst>
                    <a:ext uri="{A12FA001-AC4F-418D-AE19-62706E023703}">
                      <ahyp:hlinkClr xmlns:ahyp="http://schemas.microsoft.com/office/drawing/2018/hyperlinkcolor" val="tx"/>
                    </a:ext>
                  </a:extLst>
                </a:hlinkClick>
              </a:endParaRPr>
            </a:p>
          </p:txBody>
        </p:sp>
      </p:grpSp>
    </p:spTree>
    <p:extLst>
      <p:ext uri="{BB962C8B-B14F-4D97-AF65-F5344CB8AC3E}">
        <p14:creationId xmlns:p14="http://schemas.microsoft.com/office/powerpoint/2010/main" val="2325654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5F9FC-B647-6E91-05C4-BBB131BFED3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7C16B97-A831-FAE7-ACBF-9137DAD7F097}"/>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sp>
        <p:nvSpPr>
          <p:cNvPr id="3" name="Rectangle 2">
            <a:extLst>
              <a:ext uri="{FF2B5EF4-FFF2-40B4-BE49-F238E27FC236}">
                <a16:creationId xmlns:a16="http://schemas.microsoft.com/office/drawing/2014/main" id="{1B4DB90A-31A6-4FD0-4F5B-3697C8E20EE4}"/>
              </a:ext>
            </a:extLst>
          </p:cNvPr>
          <p:cNvSpPr>
            <a:spLocks noChangeArrowheads="1"/>
          </p:cNvSpPr>
          <p:nvPr/>
        </p:nvSpPr>
        <p:spPr bwMode="auto">
          <a:xfrm flipV="1">
            <a:off x="368710" y="173294"/>
            <a:ext cx="18135600" cy="255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noProof="0" dirty="0"/>
          </a:p>
        </p:txBody>
      </p:sp>
      <p:sp>
        <p:nvSpPr>
          <p:cNvPr id="4" name="Rectangle 3">
            <a:extLst>
              <a:ext uri="{FF2B5EF4-FFF2-40B4-BE49-F238E27FC236}">
                <a16:creationId xmlns:a16="http://schemas.microsoft.com/office/drawing/2014/main" id="{A9E11456-C9BF-E0FD-BCA9-C5A743B139E6}"/>
              </a:ext>
            </a:extLst>
          </p:cNvPr>
          <p:cNvSpPr>
            <a:spLocks noChangeArrowheads="1"/>
          </p:cNvSpPr>
          <p:nvPr/>
        </p:nvSpPr>
        <p:spPr bwMode="auto">
          <a:xfrm>
            <a:off x="152400" y="15240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noProof="0" dirty="0"/>
          </a:p>
        </p:txBody>
      </p:sp>
      <p:pic>
        <p:nvPicPr>
          <p:cNvPr id="6" name="Picture 5">
            <a:extLst>
              <a:ext uri="{FF2B5EF4-FFF2-40B4-BE49-F238E27FC236}">
                <a16:creationId xmlns:a16="http://schemas.microsoft.com/office/drawing/2014/main" id="{D1A56CB0-D692-6F00-E6CA-2F3F4F1407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314432"/>
          </a:xfrm>
          <a:prstGeom prst="rect">
            <a:avLst/>
          </a:prstGeom>
        </p:spPr>
      </p:pic>
      <p:grpSp>
        <p:nvGrpSpPr>
          <p:cNvPr id="18" name="Group 17">
            <a:extLst>
              <a:ext uri="{FF2B5EF4-FFF2-40B4-BE49-F238E27FC236}">
                <a16:creationId xmlns:a16="http://schemas.microsoft.com/office/drawing/2014/main" id="{74019C5B-315B-2F0C-0023-00B351A0B701}"/>
              </a:ext>
            </a:extLst>
          </p:cNvPr>
          <p:cNvGrpSpPr/>
          <p:nvPr/>
        </p:nvGrpSpPr>
        <p:grpSpPr>
          <a:xfrm>
            <a:off x="1981200" y="1800372"/>
            <a:ext cx="13868400" cy="6657152"/>
            <a:chOff x="1752600" y="1762948"/>
            <a:chExt cx="14091431" cy="6761104"/>
          </a:xfrm>
        </p:grpSpPr>
        <p:grpSp>
          <p:nvGrpSpPr>
            <p:cNvPr id="8" name="Group 4">
              <a:extLst>
                <a:ext uri="{FF2B5EF4-FFF2-40B4-BE49-F238E27FC236}">
                  <a16:creationId xmlns:a16="http://schemas.microsoft.com/office/drawing/2014/main" id="{5874786C-3C9D-CECF-AFD1-A7D7676AEF40}"/>
                </a:ext>
              </a:extLst>
            </p:cNvPr>
            <p:cNvGrpSpPr/>
            <p:nvPr/>
          </p:nvGrpSpPr>
          <p:grpSpPr>
            <a:xfrm>
              <a:off x="5732142" y="3323103"/>
              <a:ext cx="10111889" cy="3515827"/>
              <a:chOff x="0" y="0"/>
              <a:chExt cx="2337698" cy="812800"/>
            </a:xfrm>
          </p:grpSpPr>
          <p:sp>
            <p:nvSpPr>
              <p:cNvPr id="14" name="Freeform 5">
                <a:extLst>
                  <a:ext uri="{FF2B5EF4-FFF2-40B4-BE49-F238E27FC236}">
                    <a16:creationId xmlns:a16="http://schemas.microsoft.com/office/drawing/2014/main" id="{43441A69-2D54-1D6B-E5FF-55EEBFF092AF}"/>
                  </a:ext>
                </a:extLst>
              </p:cNvPr>
              <p:cNvSpPr/>
              <p:nvPr/>
            </p:nvSpPr>
            <p:spPr>
              <a:xfrm>
                <a:off x="0" y="0"/>
                <a:ext cx="2337698" cy="812800"/>
              </a:xfrm>
              <a:custGeom>
                <a:avLst/>
                <a:gdLst/>
                <a:ahLst/>
                <a:cxnLst/>
                <a:rect l="l" t="t" r="r" b="b"/>
                <a:pathLst>
                  <a:path w="2337698" h="812800">
                    <a:moveTo>
                      <a:pt x="39047" y="0"/>
                    </a:moveTo>
                    <a:lnTo>
                      <a:pt x="2298651" y="0"/>
                    </a:lnTo>
                    <a:cubicBezTo>
                      <a:pt x="2309007" y="0"/>
                      <a:pt x="2318939" y="4114"/>
                      <a:pt x="2326262" y="11437"/>
                    </a:cubicBezTo>
                    <a:cubicBezTo>
                      <a:pt x="2333584" y="18759"/>
                      <a:pt x="2337698" y="28691"/>
                      <a:pt x="2337698" y="39047"/>
                    </a:cubicBezTo>
                    <a:lnTo>
                      <a:pt x="2337698" y="773753"/>
                    </a:lnTo>
                    <a:cubicBezTo>
                      <a:pt x="2337698" y="784109"/>
                      <a:pt x="2333584" y="794041"/>
                      <a:pt x="2326262" y="801363"/>
                    </a:cubicBezTo>
                    <a:cubicBezTo>
                      <a:pt x="2318939" y="808686"/>
                      <a:pt x="2309007" y="812800"/>
                      <a:pt x="2298651" y="812800"/>
                    </a:cubicBezTo>
                    <a:lnTo>
                      <a:pt x="39047" y="812800"/>
                    </a:lnTo>
                    <a:cubicBezTo>
                      <a:pt x="28691" y="812800"/>
                      <a:pt x="18759" y="808686"/>
                      <a:pt x="11437" y="801363"/>
                    </a:cubicBezTo>
                    <a:cubicBezTo>
                      <a:pt x="4114" y="794041"/>
                      <a:pt x="0" y="784109"/>
                      <a:pt x="0" y="773753"/>
                    </a:cubicBezTo>
                    <a:lnTo>
                      <a:pt x="0" y="39047"/>
                    </a:lnTo>
                    <a:cubicBezTo>
                      <a:pt x="0" y="28691"/>
                      <a:pt x="4114" y="18759"/>
                      <a:pt x="11437" y="11437"/>
                    </a:cubicBezTo>
                    <a:cubicBezTo>
                      <a:pt x="18759" y="4114"/>
                      <a:pt x="28691" y="0"/>
                      <a:pt x="39047" y="0"/>
                    </a:cubicBezTo>
                    <a:close/>
                  </a:path>
                </a:pathLst>
              </a:custGeom>
              <a:solidFill>
                <a:srgbClr val="FFFFFF"/>
              </a:solidFill>
            </p:spPr>
            <p:txBody>
              <a:bodyPr/>
              <a:lstStyle/>
              <a:p>
                <a:endParaRPr lang="en-GB" noProof="0" dirty="0"/>
              </a:p>
            </p:txBody>
          </p:sp>
          <p:sp>
            <p:nvSpPr>
              <p:cNvPr id="15" name="TextBox 6">
                <a:extLst>
                  <a:ext uri="{FF2B5EF4-FFF2-40B4-BE49-F238E27FC236}">
                    <a16:creationId xmlns:a16="http://schemas.microsoft.com/office/drawing/2014/main" id="{BC9EEA42-B858-B56F-0D17-48B6F3E04395}"/>
                  </a:ext>
                </a:extLst>
              </p:cNvPr>
              <p:cNvSpPr txBox="1"/>
              <p:nvPr/>
            </p:nvSpPr>
            <p:spPr>
              <a:xfrm>
                <a:off x="0" y="-38100"/>
                <a:ext cx="2337698" cy="850900"/>
              </a:xfrm>
              <a:prstGeom prst="rect">
                <a:avLst/>
              </a:prstGeom>
            </p:spPr>
            <p:txBody>
              <a:bodyPr lIns="50800" tIns="50800" rIns="50800" bIns="50800" rtlCol="0" anchor="ctr"/>
              <a:lstStyle/>
              <a:p>
                <a:pPr algn="l">
                  <a:lnSpc>
                    <a:spcPts val="2660"/>
                  </a:lnSpc>
                </a:pPr>
                <a:endParaRPr lang="en-GB" noProof="0" dirty="0"/>
              </a:p>
            </p:txBody>
          </p:sp>
        </p:grpSp>
        <p:sp>
          <p:nvSpPr>
            <p:cNvPr id="11" name="TextBox 11">
              <a:extLst>
                <a:ext uri="{FF2B5EF4-FFF2-40B4-BE49-F238E27FC236}">
                  <a16:creationId xmlns:a16="http://schemas.microsoft.com/office/drawing/2014/main" id="{100E4896-97A8-8AD7-C1D8-7CC92027C216}"/>
                </a:ext>
              </a:extLst>
            </p:cNvPr>
            <p:cNvSpPr txBox="1"/>
            <p:nvPr/>
          </p:nvSpPr>
          <p:spPr>
            <a:xfrm>
              <a:off x="8872372" y="4124121"/>
              <a:ext cx="6429680" cy="1908186"/>
            </a:xfrm>
            <a:prstGeom prst="rect">
              <a:avLst/>
            </a:prstGeom>
          </p:spPr>
          <p:txBody>
            <a:bodyPr wrap="square" lIns="0" tIns="0" rIns="0" bIns="0" rtlCol="0" anchor="t">
              <a:spAutoFit/>
            </a:bodyPr>
            <a:lstStyle/>
            <a:p>
              <a:pPr algn="l">
                <a:lnSpc>
                  <a:spcPts val="7477"/>
                </a:lnSpc>
              </a:pPr>
              <a:r>
                <a:rPr lang="en-GB" sz="5086" b="1" spc="86" noProof="0" dirty="0">
                  <a:solidFill>
                    <a:srgbClr val="812373"/>
                  </a:solidFill>
                  <a:latin typeface="Nunito Bold"/>
                  <a:ea typeface="Nunito Bold"/>
                  <a:cs typeface="Nunito Bold"/>
                  <a:sym typeface="Nunito Bold"/>
                </a:rPr>
                <a:t>Tapestry Childhood Education Platform</a:t>
              </a:r>
            </a:p>
          </p:txBody>
        </p:sp>
        <p:pic>
          <p:nvPicPr>
            <p:cNvPr id="17" name="Picture 16">
              <a:extLst>
                <a:ext uri="{FF2B5EF4-FFF2-40B4-BE49-F238E27FC236}">
                  <a16:creationId xmlns:a16="http://schemas.microsoft.com/office/drawing/2014/main" id="{C898BE79-564A-B40E-45B3-5CEE4B16D2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1762948"/>
              <a:ext cx="6761104" cy="6761104"/>
            </a:xfrm>
            <a:prstGeom prst="rect">
              <a:avLst/>
            </a:prstGeom>
          </p:spPr>
        </p:pic>
      </p:grpSp>
    </p:spTree>
    <p:extLst>
      <p:ext uri="{BB962C8B-B14F-4D97-AF65-F5344CB8AC3E}">
        <p14:creationId xmlns:p14="http://schemas.microsoft.com/office/powerpoint/2010/main" val="16372473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ocation xmlns="ac3b312c-2e6e-4ab8-a5e6-d4121e55f939" xsi:nil="true"/>
    <TaxCatchAll xmlns="a3e22068-9af0-4d82-acc4-1cac4b938b2c" xsi:nil="true"/>
    <lcf76f155ced4ddcb4097134ff3c332f xmlns="ac3b312c-2e6e-4ab8-a5e6-d4121e55f93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1D68A66E7474543B657277825F6F15D" ma:contentTypeVersion="30" ma:contentTypeDescription="Create a new document." ma:contentTypeScope="" ma:versionID="f0382df00ac654e64393283920d86df0">
  <xsd:schema xmlns:xsd="http://www.w3.org/2001/XMLSchema" xmlns:xs="http://www.w3.org/2001/XMLSchema" xmlns:p="http://schemas.microsoft.com/office/2006/metadata/properties" xmlns:ns1="http://schemas.microsoft.com/sharepoint/v3" xmlns:ns2="ac3b312c-2e6e-4ab8-a5e6-d4121e55f939" xmlns:ns3="a3e22068-9af0-4d82-acc4-1cac4b938b2c" targetNamespace="http://schemas.microsoft.com/office/2006/metadata/properties" ma:root="true" ma:fieldsID="acc7102a3732dbdc6a13f0cb6bd63ca5" ns1:_="" ns2:_="" ns3:_="">
    <xsd:import namespace="http://schemas.microsoft.com/sharepoint/v3"/>
    <xsd:import namespace="ac3b312c-2e6e-4ab8-a5e6-d4121e55f939"/>
    <xsd:import namespace="a3e22068-9af0-4d82-acc4-1cac4b938b2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3:SharedWithUsers" minOccurs="0"/>
                <xsd:element ref="ns3:SharedWithDetails" minOccurs="0"/>
                <xsd:element ref="ns2:MediaServiceEventHashCode" minOccurs="0"/>
                <xsd:element ref="ns2:MediaServiceGenerationTime" minOccurs="0"/>
                <xsd:element ref="ns2:MediaServiceAutoKeyPoints" minOccurs="0"/>
                <xsd:element ref="ns2:MediaServiceKeyPoints" minOccurs="0"/>
                <xsd:element ref="ns1:_dlc_ExpireDateSaved" minOccurs="0"/>
                <xsd:element ref="ns1:_dlc_ExpireDate" minOccurs="0"/>
                <xsd:element ref="ns1:_dlc_Exempt" minOccurs="0"/>
                <xsd:element ref="ns2:MediaLengthInSeconds" minOccurs="0"/>
                <xsd:element ref="ns2:lcf76f155ced4ddcb4097134ff3c332f" minOccurs="0"/>
                <xsd:element ref="ns3:TaxCatchAll" minOccurs="0"/>
                <xsd:element ref="ns2:Location" minOccurs="0"/>
                <xsd:element ref="ns2:a128186d-6d22-4ca3-961d-eb9575c6a5d4CountryOrRegion" minOccurs="0"/>
                <xsd:element ref="ns2:a128186d-6d22-4ca3-961d-eb9575c6a5d4State" minOccurs="0"/>
                <xsd:element ref="ns2:a128186d-6d22-4ca3-961d-eb9575c6a5d4City" minOccurs="0"/>
                <xsd:element ref="ns2:a128186d-6d22-4ca3-961d-eb9575c6a5d4PostalCode" minOccurs="0"/>
                <xsd:element ref="ns2:a128186d-6d22-4ca3-961d-eb9575c6a5d4Street" minOccurs="0"/>
                <xsd:element ref="ns2:a128186d-6d22-4ca3-961d-eb9575c6a5d4GeoLoc" minOccurs="0"/>
                <xsd:element ref="ns2:a128186d-6d22-4ca3-961d-eb9575c6a5d4DispName"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pireDateSaved" ma:index="20" nillable="true" ma:displayName="Original Expiration Date" ma:hidden="true" ma:internalName="_dlc_ExpireDateSaved" ma:readOnly="true">
      <xsd:simpleType>
        <xsd:restriction base="dms:DateTime"/>
      </xsd:simpleType>
    </xsd:element>
    <xsd:element name="_dlc_ExpireDate" ma:index="21" nillable="true" ma:displayName="Expiration Date" ma:hidden="true" ma:internalName="_dlc_ExpireDate" ma:readOnly="true">
      <xsd:simpleType>
        <xsd:restriction base="dms:DateTime"/>
      </xsd:simpleType>
    </xsd:element>
    <xsd:element name="_dlc_Exempt" ma:index="22" nillable="true" ma:displayName="Exempt from Policy" ma:hidden="true" ma:internalName="_dlc_Exemp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c3b312c-2e6e-4ab8-a5e6-d4121e55f93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67a30fb6-a698-4073-8c59-90f80cdc4778" ma:termSetId="09814cd3-568e-fe90-9814-8d621ff8fb84" ma:anchorId="fba54fb3-c3e1-fe81-a776-ca4b69148c4d" ma:open="true" ma:isKeyword="false">
      <xsd:complexType>
        <xsd:sequence>
          <xsd:element ref="pc:Terms" minOccurs="0" maxOccurs="1"/>
        </xsd:sequence>
      </xsd:complexType>
    </xsd:element>
    <xsd:element name="Location" ma:index="27" nillable="true" ma:displayName="Location" ma:format="Dropdown" ma:internalName="Location">
      <xsd:simpleType>
        <xsd:restriction base="dms:Unknown"/>
      </xsd:simpleType>
    </xsd:element>
    <xsd:element name="a128186d-6d22-4ca3-961d-eb9575c6a5d4CountryOrRegion" ma:index="28" nillable="true" ma:displayName="Location: Country/Region" ma:internalName="CountryOrRegion" ma:readOnly="true">
      <xsd:simpleType>
        <xsd:restriction base="dms:Text"/>
      </xsd:simpleType>
    </xsd:element>
    <xsd:element name="a128186d-6d22-4ca3-961d-eb9575c6a5d4State" ma:index="29" nillable="true" ma:displayName="Location: State" ma:internalName="State" ma:readOnly="true">
      <xsd:simpleType>
        <xsd:restriction base="dms:Text"/>
      </xsd:simpleType>
    </xsd:element>
    <xsd:element name="a128186d-6d22-4ca3-961d-eb9575c6a5d4City" ma:index="30" nillable="true" ma:displayName="Location: City" ma:internalName="City" ma:readOnly="true">
      <xsd:simpleType>
        <xsd:restriction base="dms:Text"/>
      </xsd:simpleType>
    </xsd:element>
    <xsd:element name="a128186d-6d22-4ca3-961d-eb9575c6a5d4PostalCode" ma:index="31" nillable="true" ma:displayName="Location: Postal Code" ma:internalName="PostalCode" ma:readOnly="true">
      <xsd:simpleType>
        <xsd:restriction base="dms:Text"/>
      </xsd:simpleType>
    </xsd:element>
    <xsd:element name="a128186d-6d22-4ca3-961d-eb9575c6a5d4Street" ma:index="32" nillable="true" ma:displayName="Location: Street" ma:internalName="Street" ma:readOnly="true">
      <xsd:simpleType>
        <xsd:restriction base="dms:Text"/>
      </xsd:simpleType>
    </xsd:element>
    <xsd:element name="a128186d-6d22-4ca3-961d-eb9575c6a5d4GeoLoc" ma:index="33" nillable="true" ma:displayName="Location: Coordinates" ma:internalName="GeoLoc" ma:readOnly="true">
      <xsd:simpleType>
        <xsd:restriction base="dms:Unknown"/>
      </xsd:simpleType>
    </xsd:element>
    <xsd:element name="a128186d-6d22-4ca3-961d-eb9575c6a5d4DispName" ma:index="34" nillable="true" ma:displayName="Location: Name" ma:internalName="DispName" ma:readOnly="true">
      <xsd:simpleType>
        <xsd:restriction base="dms:Text"/>
      </xsd:simpleType>
    </xsd:element>
    <xsd:element name="MediaServiceObjectDetectorVersions" ma:index="3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36" nillable="true" ma:displayName="MediaServiceSearchProperties" ma:hidden="true" ma:internalName="MediaServiceSearchProperties" ma:readOnly="true">
      <xsd:simpleType>
        <xsd:restriction base="dms:Note"/>
      </xsd:simpleType>
    </xsd:element>
    <xsd:element name="MediaServiceBillingMetadata" ma:index="3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e22068-9af0-4d82-acc4-1cac4b938b2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717aa2d7-792b-4dbf-b3be-be064b52b522}" ma:internalName="TaxCatchAll" ma:showField="CatchAllData" ma:web="a3e22068-9af0-4d82-acc4-1cac4b938b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A5AD40-824C-42E4-85E7-D41F99C80B2D}">
  <ds:schemaRefs>
    <ds:schemaRef ds:uri="http://schemas.microsoft.com/sharepoint/v3/contenttype/forms"/>
  </ds:schemaRefs>
</ds:datastoreItem>
</file>

<file path=customXml/itemProps2.xml><?xml version="1.0" encoding="utf-8"?>
<ds:datastoreItem xmlns:ds="http://schemas.openxmlformats.org/officeDocument/2006/customXml" ds:itemID="{794AF137-7F8D-4267-8654-B690459EF7CC}">
  <ds:schemaRefs>
    <ds:schemaRef ds:uri="http://schemas.microsoft.com/office/2006/metadata/properties"/>
    <ds:schemaRef ds:uri="http://schemas.microsoft.com/office/infopath/2007/PartnerControls"/>
    <ds:schemaRef ds:uri="ac3b312c-2e6e-4ab8-a5e6-d4121e55f939"/>
    <ds:schemaRef ds:uri="a3e22068-9af0-4d82-acc4-1cac4b938b2c"/>
  </ds:schemaRefs>
</ds:datastoreItem>
</file>

<file path=customXml/itemProps3.xml><?xml version="1.0" encoding="utf-8"?>
<ds:datastoreItem xmlns:ds="http://schemas.openxmlformats.org/officeDocument/2006/customXml" ds:itemID="{97EFFCA0-7CC1-4035-87D7-2BDF8FCA46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c3b312c-2e6e-4ab8-a5e6-d4121e55f939"/>
    <ds:schemaRef ds:uri="a3e22068-9af0-4d82-acc4-1cac4b938b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945</Words>
  <Application>Microsoft Office PowerPoint</Application>
  <PresentationFormat>Custom</PresentationFormat>
  <Paragraphs>92</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Nunito Bold</vt:lpstr>
      <vt:lpstr>Arial,Sans-Serif</vt:lpstr>
      <vt:lpstr>Nunito</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V2 Parent introduction presentation</dc:title>
  <dc:creator>Vanna</dc:creator>
  <cp:lastModifiedBy>Kat</cp:lastModifiedBy>
  <cp:revision>135</cp:revision>
  <dcterms:created xsi:type="dcterms:W3CDTF">2006-08-16T00:00:00Z</dcterms:created>
  <dcterms:modified xsi:type="dcterms:W3CDTF">2026-03-11T09:31:40Z</dcterms:modified>
  <dc:identifier>DAGW7s6Yxpo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0x01010001D68A66E7474543B657277825F6F15D</vt:lpwstr>
  </property>
  <property fmtid="{D5CDD505-2E9C-101B-9397-08002B2CF9AE}" pid="3" name="_dlc_policyId">
    <vt:lpwstr/>
  </property>
  <property fmtid="{D5CDD505-2E9C-101B-9397-08002B2CF9AE}" pid="4" name="ItemRetentionFormula">
    <vt:lpwstr/>
  </property>
  <property fmtid="{D5CDD505-2E9C-101B-9397-08002B2CF9AE}" pid="5" name="MediaServiceImageTags">
    <vt:lpwstr/>
  </property>
</Properties>
</file>